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81" r:id="rId5"/>
    <p:sldId id="260" r:id="rId6"/>
    <p:sldId id="283" r:id="rId7"/>
    <p:sldId id="282" r:id="rId8"/>
    <p:sldId id="284" r:id="rId9"/>
    <p:sldId id="285" r:id="rId10"/>
    <p:sldId id="286" r:id="rId11"/>
    <p:sldId id="287" r:id="rId12"/>
    <p:sldId id="261" r:id="rId13"/>
    <p:sldId id="288" r:id="rId14"/>
    <p:sldId id="289" r:id="rId15"/>
    <p:sldId id="290" r:id="rId16"/>
    <p:sldId id="291" r:id="rId17"/>
    <p:sldId id="292" r:id="rId18"/>
    <p:sldId id="293" r:id="rId19"/>
    <p:sldId id="294" r:id="rId20"/>
    <p:sldId id="295"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A6B084-4E03-4EA5-96AD-B119E7A5096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AF3182-8686-4F90-8B88-A11378ACF2DC}">
      <dgm:prSet/>
      <dgm:spPr/>
      <dgm:t>
        <a:bodyPr/>
        <a:lstStyle/>
        <a:p>
          <a:r>
            <a:rPr lang="en-US" dirty="0"/>
            <a:t>The model that built in the above case study has gone to deployment and Zomato has been impressed with data analysis and has been believing that the analysis going to be impactful.</a:t>
          </a:r>
        </a:p>
      </dgm:t>
    </dgm:pt>
    <dgm:pt modelId="{B4E14BB4-D111-47B2-9C54-A1F04E559865}" type="parTrans" cxnId="{791322FE-E81B-437E-A6FD-94F51500616F}">
      <dgm:prSet/>
      <dgm:spPr/>
      <dgm:t>
        <a:bodyPr/>
        <a:lstStyle/>
        <a:p>
          <a:endParaRPr lang="en-US"/>
        </a:p>
      </dgm:t>
    </dgm:pt>
    <dgm:pt modelId="{0384FEE9-71C9-4609-BBCD-1F1141B98FDC}" type="sibTrans" cxnId="{791322FE-E81B-437E-A6FD-94F51500616F}">
      <dgm:prSet/>
      <dgm:spPr/>
      <dgm:t>
        <a:bodyPr/>
        <a:lstStyle/>
        <a:p>
          <a:endParaRPr lang="en-US"/>
        </a:p>
      </dgm:t>
    </dgm:pt>
    <dgm:pt modelId="{772E5B2C-B20C-4342-AA66-EE4531213D1B}">
      <dgm:prSet/>
      <dgm:spPr/>
      <dgm:t>
        <a:bodyPr/>
        <a:lstStyle/>
        <a:p>
          <a:r>
            <a:rPr lang="en-US"/>
            <a:t>Now Zomato has been observing the orders happening online and offline, Due to offline orders, Zomato is not able to attract customers with diverse items and offers, and the user subscription also getting low. So, it has decided to give you the project on the same. </a:t>
          </a:r>
        </a:p>
      </dgm:t>
    </dgm:pt>
    <dgm:pt modelId="{426885EF-EC60-4E87-A02A-62AD49A0D44A}" type="parTrans" cxnId="{3E1A4B5D-E563-4367-82FC-7FBBBF809E20}">
      <dgm:prSet/>
      <dgm:spPr/>
      <dgm:t>
        <a:bodyPr/>
        <a:lstStyle/>
        <a:p>
          <a:endParaRPr lang="en-US"/>
        </a:p>
      </dgm:t>
    </dgm:pt>
    <dgm:pt modelId="{06283E14-0C2E-4B25-8ABC-12488D30EDCA}" type="sibTrans" cxnId="{3E1A4B5D-E563-4367-82FC-7FBBBF809E20}">
      <dgm:prSet/>
      <dgm:spPr/>
      <dgm:t>
        <a:bodyPr/>
        <a:lstStyle/>
        <a:p>
          <a:endParaRPr lang="en-US"/>
        </a:p>
      </dgm:t>
    </dgm:pt>
    <dgm:pt modelId="{62723D15-BCAA-40BA-9E74-DBEB67669E8B}">
      <dgm:prSet/>
      <dgm:spPr/>
      <dgm:t>
        <a:bodyPr/>
        <a:lstStyle/>
        <a:p>
          <a:r>
            <a:rPr lang="en-US"/>
            <a:t>Now the problem statement is that Zomato wants to know whether the customer would order the orders online or offline so that Zomato can take further strategies to improve the online order.</a:t>
          </a:r>
        </a:p>
      </dgm:t>
    </dgm:pt>
    <dgm:pt modelId="{D085C23F-891E-47E5-98A6-28D21DFA69E3}" type="parTrans" cxnId="{C7E23544-C3FA-462C-A928-A802E797F729}">
      <dgm:prSet/>
      <dgm:spPr/>
      <dgm:t>
        <a:bodyPr/>
        <a:lstStyle/>
        <a:p>
          <a:endParaRPr lang="en-US"/>
        </a:p>
      </dgm:t>
    </dgm:pt>
    <dgm:pt modelId="{411F8435-C556-4BF1-9AC9-E2938DCC8018}" type="sibTrans" cxnId="{C7E23544-C3FA-462C-A928-A802E797F729}">
      <dgm:prSet/>
      <dgm:spPr/>
      <dgm:t>
        <a:bodyPr/>
        <a:lstStyle/>
        <a:p>
          <a:endParaRPr lang="en-US"/>
        </a:p>
      </dgm:t>
    </dgm:pt>
    <dgm:pt modelId="{031588F3-8CD9-4BBD-A6EF-FEA0A764ABDE}" type="pres">
      <dgm:prSet presAssocID="{28A6B084-4E03-4EA5-96AD-B119E7A50964}" presName="root" presStyleCnt="0">
        <dgm:presLayoutVars>
          <dgm:dir/>
          <dgm:resizeHandles val="exact"/>
        </dgm:presLayoutVars>
      </dgm:prSet>
      <dgm:spPr/>
    </dgm:pt>
    <dgm:pt modelId="{5FC09868-74F8-4D22-9257-309D958B889E}" type="pres">
      <dgm:prSet presAssocID="{1FAF3182-8686-4F90-8B88-A11378ACF2DC}" presName="compNode" presStyleCnt="0"/>
      <dgm:spPr/>
    </dgm:pt>
    <dgm:pt modelId="{44230B7F-1565-4D00-81C3-E5C7280084C5}" type="pres">
      <dgm:prSet presAssocID="{1FAF3182-8686-4F90-8B88-A11378ACF2DC}" presName="bgRect" presStyleLbl="bgShp" presStyleIdx="0" presStyleCnt="3"/>
      <dgm:spPr/>
    </dgm:pt>
    <dgm:pt modelId="{2774005D-3A42-4295-935A-9C1022FE5390}" type="pres">
      <dgm:prSet presAssocID="{1FAF3182-8686-4F90-8B88-A11378ACF2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A2A391A-65EC-4956-A4D3-569F5C1A7988}" type="pres">
      <dgm:prSet presAssocID="{1FAF3182-8686-4F90-8B88-A11378ACF2DC}" presName="spaceRect" presStyleCnt="0"/>
      <dgm:spPr/>
    </dgm:pt>
    <dgm:pt modelId="{4309CE5B-450E-48AE-A13C-49D577DBFD25}" type="pres">
      <dgm:prSet presAssocID="{1FAF3182-8686-4F90-8B88-A11378ACF2DC}" presName="parTx" presStyleLbl="revTx" presStyleIdx="0" presStyleCnt="3">
        <dgm:presLayoutVars>
          <dgm:chMax val="0"/>
          <dgm:chPref val="0"/>
        </dgm:presLayoutVars>
      </dgm:prSet>
      <dgm:spPr/>
    </dgm:pt>
    <dgm:pt modelId="{D958D652-D1D6-4F68-9931-FBE03E18B615}" type="pres">
      <dgm:prSet presAssocID="{0384FEE9-71C9-4609-BBCD-1F1141B98FDC}" presName="sibTrans" presStyleCnt="0"/>
      <dgm:spPr/>
    </dgm:pt>
    <dgm:pt modelId="{F274AFD7-0027-48A7-B492-880C6812D27B}" type="pres">
      <dgm:prSet presAssocID="{772E5B2C-B20C-4342-AA66-EE4531213D1B}" presName="compNode" presStyleCnt="0"/>
      <dgm:spPr/>
    </dgm:pt>
    <dgm:pt modelId="{3E63B43B-3B63-4F0B-8EC7-A4D254232D64}" type="pres">
      <dgm:prSet presAssocID="{772E5B2C-B20C-4342-AA66-EE4531213D1B}" presName="bgRect" presStyleLbl="bgShp" presStyleIdx="1" presStyleCnt="3"/>
      <dgm:spPr/>
    </dgm:pt>
    <dgm:pt modelId="{5285D4CE-0DCC-41BF-988C-CD66687578B2}" type="pres">
      <dgm:prSet presAssocID="{772E5B2C-B20C-4342-AA66-EE4531213D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7114D6E5-E7B2-4B42-A522-B8A815DB84B6}" type="pres">
      <dgm:prSet presAssocID="{772E5B2C-B20C-4342-AA66-EE4531213D1B}" presName="spaceRect" presStyleCnt="0"/>
      <dgm:spPr/>
    </dgm:pt>
    <dgm:pt modelId="{1BF76F3D-3953-4560-9FBA-90844D423DB6}" type="pres">
      <dgm:prSet presAssocID="{772E5B2C-B20C-4342-AA66-EE4531213D1B}" presName="parTx" presStyleLbl="revTx" presStyleIdx="1" presStyleCnt="3">
        <dgm:presLayoutVars>
          <dgm:chMax val="0"/>
          <dgm:chPref val="0"/>
        </dgm:presLayoutVars>
      </dgm:prSet>
      <dgm:spPr/>
    </dgm:pt>
    <dgm:pt modelId="{54628D48-7716-4ACA-8B18-33E923D2F43F}" type="pres">
      <dgm:prSet presAssocID="{06283E14-0C2E-4B25-8ABC-12488D30EDCA}" presName="sibTrans" presStyleCnt="0"/>
      <dgm:spPr/>
    </dgm:pt>
    <dgm:pt modelId="{E43B1330-93CB-4585-BA76-76796875CDD0}" type="pres">
      <dgm:prSet presAssocID="{62723D15-BCAA-40BA-9E74-DBEB67669E8B}" presName="compNode" presStyleCnt="0"/>
      <dgm:spPr/>
    </dgm:pt>
    <dgm:pt modelId="{C9F2062E-BF0B-4E85-A44B-62FB787D1A73}" type="pres">
      <dgm:prSet presAssocID="{62723D15-BCAA-40BA-9E74-DBEB67669E8B}" presName="bgRect" presStyleLbl="bgShp" presStyleIdx="2" presStyleCnt="3"/>
      <dgm:spPr/>
    </dgm:pt>
    <dgm:pt modelId="{F4F84620-58BF-4524-951F-BF6E8EF7E21F}" type="pres">
      <dgm:prSet presAssocID="{62723D15-BCAA-40BA-9E74-DBEB67669E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3CC8B41-4F96-448E-A909-5A1D7BA76115}" type="pres">
      <dgm:prSet presAssocID="{62723D15-BCAA-40BA-9E74-DBEB67669E8B}" presName="spaceRect" presStyleCnt="0"/>
      <dgm:spPr/>
    </dgm:pt>
    <dgm:pt modelId="{F93BF0EF-E619-44AA-8157-777C3219D240}" type="pres">
      <dgm:prSet presAssocID="{62723D15-BCAA-40BA-9E74-DBEB67669E8B}" presName="parTx" presStyleLbl="revTx" presStyleIdx="2" presStyleCnt="3">
        <dgm:presLayoutVars>
          <dgm:chMax val="0"/>
          <dgm:chPref val="0"/>
        </dgm:presLayoutVars>
      </dgm:prSet>
      <dgm:spPr/>
    </dgm:pt>
  </dgm:ptLst>
  <dgm:cxnLst>
    <dgm:cxn modelId="{AAA03D5D-3786-4C2E-985F-F45517DC4B9C}" type="presOf" srcId="{62723D15-BCAA-40BA-9E74-DBEB67669E8B}" destId="{F93BF0EF-E619-44AA-8157-777C3219D240}" srcOrd="0" destOrd="0" presId="urn:microsoft.com/office/officeart/2018/2/layout/IconVerticalSolidList"/>
    <dgm:cxn modelId="{3E1A4B5D-E563-4367-82FC-7FBBBF809E20}" srcId="{28A6B084-4E03-4EA5-96AD-B119E7A50964}" destId="{772E5B2C-B20C-4342-AA66-EE4531213D1B}" srcOrd="1" destOrd="0" parTransId="{426885EF-EC60-4E87-A02A-62AD49A0D44A}" sibTransId="{06283E14-0C2E-4B25-8ABC-12488D30EDCA}"/>
    <dgm:cxn modelId="{C511C65F-9112-4498-A4BC-95C2B16A81E4}" type="presOf" srcId="{28A6B084-4E03-4EA5-96AD-B119E7A50964}" destId="{031588F3-8CD9-4BBD-A6EF-FEA0A764ABDE}" srcOrd="0" destOrd="0" presId="urn:microsoft.com/office/officeart/2018/2/layout/IconVerticalSolidList"/>
    <dgm:cxn modelId="{C7E23544-C3FA-462C-A928-A802E797F729}" srcId="{28A6B084-4E03-4EA5-96AD-B119E7A50964}" destId="{62723D15-BCAA-40BA-9E74-DBEB67669E8B}" srcOrd="2" destOrd="0" parTransId="{D085C23F-891E-47E5-98A6-28D21DFA69E3}" sibTransId="{411F8435-C556-4BF1-9AC9-E2938DCC8018}"/>
    <dgm:cxn modelId="{3088A38B-8D4A-4845-87EF-2696212CBA5D}" type="presOf" srcId="{1FAF3182-8686-4F90-8B88-A11378ACF2DC}" destId="{4309CE5B-450E-48AE-A13C-49D577DBFD25}" srcOrd="0" destOrd="0" presId="urn:microsoft.com/office/officeart/2018/2/layout/IconVerticalSolidList"/>
    <dgm:cxn modelId="{7A83BEB8-AD05-4A48-8ADD-CFD267FB48FB}" type="presOf" srcId="{772E5B2C-B20C-4342-AA66-EE4531213D1B}" destId="{1BF76F3D-3953-4560-9FBA-90844D423DB6}" srcOrd="0" destOrd="0" presId="urn:microsoft.com/office/officeart/2018/2/layout/IconVerticalSolidList"/>
    <dgm:cxn modelId="{791322FE-E81B-437E-A6FD-94F51500616F}" srcId="{28A6B084-4E03-4EA5-96AD-B119E7A50964}" destId="{1FAF3182-8686-4F90-8B88-A11378ACF2DC}" srcOrd="0" destOrd="0" parTransId="{B4E14BB4-D111-47B2-9C54-A1F04E559865}" sibTransId="{0384FEE9-71C9-4609-BBCD-1F1141B98FDC}"/>
    <dgm:cxn modelId="{40699039-C475-45F8-8322-F946CEB56CAF}" type="presParOf" srcId="{031588F3-8CD9-4BBD-A6EF-FEA0A764ABDE}" destId="{5FC09868-74F8-4D22-9257-309D958B889E}" srcOrd="0" destOrd="0" presId="urn:microsoft.com/office/officeart/2018/2/layout/IconVerticalSolidList"/>
    <dgm:cxn modelId="{4532D011-A44C-4EA9-8E52-E356A026B8A3}" type="presParOf" srcId="{5FC09868-74F8-4D22-9257-309D958B889E}" destId="{44230B7F-1565-4D00-81C3-E5C7280084C5}" srcOrd="0" destOrd="0" presId="urn:microsoft.com/office/officeart/2018/2/layout/IconVerticalSolidList"/>
    <dgm:cxn modelId="{807F0F8F-672E-4DCC-B77B-AAF6FEB899A6}" type="presParOf" srcId="{5FC09868-74F8-4D22-9257-309D958B889E}" destId="{2774005D-3A42-4295-935A-9C1022FE5390}" srcOrd="1" destOrd="0" presId="urn:microsoft.com/office/officeart/2018/2/layout/IconVerticalSolidList"/>
    <dgm:cxn modelId="{4395D1C9-AD56-456B-840D-2EB9709B3899}" type="presParOf" srcId="{5FC09868-74F8-4D22-9257-309D958B889E}" destId="{EA2A391A-65EC-4956-A4D3-569F5C1A7988}" srcOrd="2" destOrd="0" presId="urn:microsoft.com/office/officeart/2018/2/layout/IconVerticalSolidList"/>
    <dgm:cxn modelId="{333543A5-A9B8-4663-A581-52F3D5304BC6}" type="presParOf" srcId="{5FC09868-74F8-4D22-9257-309D958B889E}" destId="{4309CE5B-450E-48AE-A13C-49D577DBFD25}" srcOrd="3" destOrd="0" presId="urn:microsoft.com/office/officeart/2018/2/layout/IconVerticalSolidList"/>
    <dgm:cxn modelId="{F92F85C0-1B0D-480C-AFF6-49C9B337A4A6}" type="presParOf" srcId="{031588F3-8CD9-4BBD-A6EF-FEA0A764ABDE}" destId="{D958D652-D1D6-4F68-9931-FBE03E18B615}" srcOrd="1" destOrd="0" presId="urn:microsoft.com/office/officeart/2018/2/layout/IconVerticalSolidList"/>
    <dgm:cxn modelId="{5A305F30-0D64-416F-BCE3-C42208BC3276}" type="presParOf" srcId="{031588F3-8CD9-4BBD-A6EF-FEA0A764ABDE}" destId="{F274AFD7-0027-48A7-B492-880C6812D27B}" srcOrd="2" destOrd="0" presId="urn:microsoft.com/office/officeart/2018/2/layout/IconVerticalSolidList"/>
    <dgm:cxn modelId="{AE8E727C-A2B3-4656-BE70-BB1E2978093F}" type="presParOf" srcId="{F274AFD7-0027-48A7-B492-880C6812D27B}" destId="{3E63B43B-3B63-4F0B-8EC7-A4D254232D64}" srcOrd="0" destOrd="0" presId="urn:microsoft.com/office/officeart/2018/2/layout/IconVerticalSolidList"/>
    <dgm:cxn modelId="{449C190D-F263-473B-B856-D89DE871AA2A}" type="presParOf" srcId="{F274AFD7-0027-48A7-B492-880C6812D27B}" destId="{5285D4CE-0DCC-41BF-988C-CD66687578B2}" srcOrd="1" destOrd="0" presId="urn:microsoft.com/office/officeart/2018/2/layout/IconVerticalSolidList"/>
    <dgm:cxn modelId="{25C95D09-5C50-41F9-81B9-2988C4D6A78A}" type="presParOf" srcId="{F274AFD7-0027-48A7-B492-880C6812D27B}" destId="{7114D6E5-E7B2-4B42-A522-B8A815DB84B6}" srcOrd="2" destOrd="0" presId="urn:microsoft.com/office/officeart/2018/2/layout/IconVerticalSolidList"/>
    <dgm:cxn modelId="{C867870C-B23D-49CE-9EEA-0D166158204D}" type="presParOf" srcId="{F274AFD7-0027-48A7-B492-880C6812D27B}" destId="{1BF76F3D-3953-4560-9FBA-90844D423DB6}" srcOrd="3" destOrd="0" presId="urn:microsoft.com/office/officeart/2018/2/layout/IconVerticalSolidList"/>
    <dgm:cxn modelId="{64CC1789-2942-45D8-9768-80BC045968BD}" type="presParOf" srcId="{031588F3-8CD9-4BBD-A6EF-FEA0A764ABDE}" destId="{54628D48-7716-4ACA-8B18-33E923D2F43F}" srcOrd="3" destOrd="0" presId="urn:microsoft.com/office/officeart/2018/2/layout/IconVerticalSolidList"/>
    <dgm:cxn modelId="{84EEFC18-6067-4F84-B9E0-86E6BB2AF5F8}" type="presParOf" srcId="{031588F3-8CD9-4BBD-A6EF-FEA0A764ABDE}" destId="{E43B1330-93CB-4585-BA76-76796875CDD0}" srcOrd="4" destOrd="0" presId="urn:microsoft.com/office/officeart/2018/2/layout/IconVerticalSolidList"/>
    <dgm:cxn modelId="{64279ED7-5282-49EE-9218-D00ACC8B67F5}" type="presParOf" srcId="{E43B1330-93CB-4585-BA76-76796875CDD0}" destId="{C9F2062E-BF0B-4E85-A44B-62FB787D1A73}" srcOrd="0" destOrd="0" presId="urn:microsoft.com/office/officeart/2018/2/layout/IconVerticalSolidList"/>
    <dgm:cxn modelId="{1DAAC276-2554-4219-836F-955F813060EA}" type="presParOf" srcId="{E43B1330-93CB-4585-BA76-76796875CDD0}" destId="{F4F84620-58BF-4524-951F-BF6E8EF7E21F}" srcOrd="1" destOrd="0" presId="urn:microsoft.com/office/officeart/2018/2/layout/IconVerticalSolidList"/>
    <dgm:cxn modelId="{7CA84B4E-625D-4515-AD25-C8C831682518}" type="presParOf" srcId="{E43B1330-93CB-4585-BA76-76796875CDD0}" destId="{43CC8B41-4F96-448E-A909-5A1D7BA76115}" srcOrd="2" destOrd="0" presId="urn:microsoft.com/office/officeart/2018/2/layout/IconVerticalSolidList"/>
    <dgm:cxn modelId="{F29D20DF-6599-4B73-825E-E73DED1F5C20}" type="presParOf" srcId="{E43B1330-93CB-4585-BA76-76796875CDD0}" destId="{F93BF0EF-E619-44AA-8157-777C3219D2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16317-D30B-4044-A763-37D0946FB15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13D0819-753F-491E-8068-C7CA115E4C80}">
      <dgm:prSet/>
      <dgm:spPr/>
      <dgm:t>
        <a:bodyPr/>
        <a:lstStyle/>
        <a:p>
          <a:pPr algn="just">
            <a:lnSpc>
              <a:spcPct val="100000"/>
            </a:lnSpc>
            <a:defRPr cap="all"/>
          </a:pPr>
          <a:r>
            <a:rPr lang="en-IN" b="1" dirty="0"/>
            <a:t>Univariate Analysis:</a:t>
          </a:r>
        </a:p>
        <a:p>
          <a:pPr algn="just">
            <a:lnSpc>
              <a:spcPct val="100000"/>
            </a:lnSpc>
            <a:defRPr cap="all"/>
          </a:pPr>
          <a:r>
            <a:rPr lang="en-IN" cap="none" dirty="0">
              <a:latin typeface="Times New Roman" panose="02020603050405020304" pitchFamily="18" charset="0"/>
              <a:cs typeface="Times New Roman" panose="02020603050405020304" pitchFamily="18" charset="0"/>
            </a:rPr>
            <a:t>The univariate analysis analyses the variables individually. The project plotted the cost of online order vs. No online order to see the distribution of the target variable.</a:t>
          </a:r>
          <a:endParaRPr lang="en-US" cap="none" dirty="0">
            <a:latin typeface="Times New Roman" panose="02020603050405020304" pitchFamily="18" charset="0"/>
            <a:cs typeface="Times New Roman" panose="02020603050405020304" pitchFamily="18" charset="0"/>
          </a:endParaRPr>
        </a:p>
      </dgm:t>
    </dgm:pt>
    <dgm:pt modelId="{F7A80CFC-9907-4542-8E5E-CA3D9BE7E8F5}" type="parTrans" cxnId="{704AA2A6-8C4E-486A-A052-D5596845CEEF}">
      <dgm:prSet/>
      <dgm:spPr/>
      <dgm:t>
        <a:bodyPr/>
        <a:lstStyle/>
        <a:p>
          <a:endParaRPr lang="en-US"/>
        </a:p>
      </dgm:t>
    </dgm:pt>
    <dgm:pt modelId="{38712517-3512-458F-AA66-0820D4B94FD1}" type="sibTrans" cxnId="{704AA2A6-8C4E-486A-A052-D5596845CEEF}">
      <dgm:prSet phldrT="01" phldr="0"/>
      <dgm:spPr/>
      <dgm:t>
        <a:bodyPr/>
        <a:lstStyle/>
        <a:p>
          <a:endParaRPr lang="en-US"/>
        </a:p>
      </dgm:t>
    </dgm:pt>
    <dgm:pt modelId="{3BB55D46-E96D-42D8-81FF-2364D418889A}">
      <dgm:prSet/>
      <dgm:spPr/>
      <dgm:t>
        <a:bodyPr/>
        <a:lstStyle/>
        <a:p>
          <a:pPr algn="just">
            <a:lnSpc>
              <a:spcPct val="100000"/>
            </a:lnSpc>
            <a:defRPr cap="all"/>
          </a:pPr>
          <a:r>
            <a:rPr lang="en-US" b="1" dirty="0"/>
            <a:t>Bivariate Analysis:</a:t>
          </a:r>
        </a:p>
        <a:p>
          <a:pPr algn="just">
            <a:lnSpc>
              <a:spcPct val="100000"/>
            </a:lnSpc>
            <a:defRPr cap="all"/>
          </a:pPr>
          <a:r>
            <a:rPr lang="en-US" cap="none" dirty="0">
              <a:latin typeface="Times New Roman" panose="02020603050405020304" pitchFamily="18" charset="0"/>
              <a:cs typeface="Times New Roman" panose="02020603050405020304" pitchFamily="18" charset="0"/>
            </a:rPr>
            <a:t>The bivariate analysis analyses the relationship between two variables. The project visualized the relationship between the target variable and important features such as location, book table, type, city, and cost</a:t>
          </a:r>
        </a:p>
      </dgm:t>
    </dgm:pt>
    <dgm:pt modelId="{86D8F61B-BCC5-44BA-9105-B41926F8DBF3}" type="parTrans" cxnId="{ADF2428A-EBF3-491F-A93F-A4E6544BAA30}">
      <dgm:prSet/>
      <dgm:spPr/>
      <dgm:t>
        <a:bodyPr/>
        <a:lstStyle/>
        <a:p>
          <a:endParaRPr lang="en-US"/>
        </a:p>
      </dgm:t>
    </dgm:pt>
    <dgm:pt modelId="{EDA8028A-4952-4FD7-B2C3-45563BDACF1F}" type="sibTrans" cxnId="{ADF2428A-EBF3-491F-A93F-A4E6544BAA30}">
      <dgm:prSet phldrT="02" phldr="0"/>
      <dgm:spPr/>
      <dgm:t>
        <a:bodyPr/>
        <a:lstStyle/>
        <a:p>
          <a:endParaRPr lang="en-US"/>
        </a:p>
      </dgm:t>
    </dgm:pt>
    <dgm:pt modelId="{3134B963-9053-4A09-979F-95F733058B15}">
      <dgm:prSet/>
      <dgm:spPr/>
      <dgm:t>
        <a:bodyPr/>
        <a:lstStyle/>
        <a:p>
          <a:pPr algn="just">
            <a:lnSpc>
              <a:spcPct val="100000"/>
            </a:lnSpc>
            <a:defRPr cap="all"/>
          </a:pPr>
          <a:r>
            <a:rPr lang="en-IN" b="1" dirty="0"/>
            <a:t>Multivariate Analysis:</a:t>
          </a:r>
        </a:p>
        <a:p>
          <a:pPr algn="just">
            <a:lnSpc>
              <a:spcPct val="100000"/>
            </a:lnSpc>
            <a:defRPr cap="all"/>
          </a:pPr>
          <a:r>
            <a:rPr lang="en-IN" cap="none" dirty="0">
              <a:latin typeface="Times New Roman" panose="02020603050405020304" pitchFamily="18" charset="0"/>
              <a:cs typeface="Times New Roman" panose="02020603050405020304" pitchFamily="18" charset="0"/>
            </a:rPr>
            <a:t>A pair plot is plotted to find the corelation between various variables in the dataset, we can’t derive a conclusion or any correlations</a:t>
          </a:r>
          <a:r>
            <a:rPr lang="en-IN" dirty="0"/>
            <a:t>. </a:t>
          </a:r>
          <a:endParaRPr lang="en-US" dirty="0"/>
        </a:p>
      </dgm:t>
    </dgm:pt>
    <dgm:pt modelId="{44597263-D594-49C6-BE03-5F72445B25A0}" type="parTrans" cxnId="{01DA8C6F-E9DF-4E3A-B75C-373A85DCF37F}">
      <dgm:prSet/>
      <dgm:spPr/>
      <dgm:t>
        <a:bodyPr/>
        <a:lstStyle/>
        <a:p>
          <a:endParaRPr lang="en-US"/>
        </a:p>
      </dgm:t>
    </dgm:pt>
    <dgm:pt modelId="{D6C9D619-A945-4F59-99DE-172D5287F488}" type="sibTrans" cxnId="{01DA8C6F-E9DF-4E3A-B75C-373A85DCF37F}">
      <dgm:prSet phldrT="03" phldr="0"/>
      <dgm:spPr/>
      <dgm:t>
        <a:bodyPr/>
        <a:lstStyle/>
        <a:p>
          <a:endParaRPr lang="en-US"/>
        </a:p>
      </dgm:t>
    </dgm:pt>
    <dgm:pt modelId="{B6C36E8D-C097-4ACA-ADD6-3EAFE9B02610}" type="pres">
      <dgm:prSet presAssocID="{CA516317-D30B-4044-A763-37D0946FB152}" presName="root" presStyleCnt="0">
        <dgm:presLayoutVars>
          <dgm:dir/>
          <dgm:resizeHandles val="exact"/>
        </dgm:presLayoutVars>
      </dgm:prSet>
      <dgm:spPr/>
    </dgm:pt>
    <dgm:pt modelId="{8BE02B82-C971-47C0-BAA3-97BB33BF855B}" type="pres">
      <dgm:prSet presAssocID="{F13D0819-753F-491E-8068-C7CA115E4C80}" presName="compNode" presStyleCnt="0"/>
      <dgm:spPr/>
    </dgm:pt>
    <dgm:pt modelId="{77D64C3C-CA3A-4D76-BE75-3C3167F11C52}" type="pres">
      <dgm:prSet presAssocID="{F13D0819-753F-491E-8068-C7CA115E4C80}" presName="iconBgRect" presStyleLbl="bgShp" presStyleIdx="0" presStyleCnt="3"/>
      <dgm:spPr>
        <a:prstGeom prst="round2DiagRect">
          <a:avLst>
            <a:gd name="adj1" fmla="val 29727"/>
            <a:gd name="adj2" fmla="val 0"/>
          </a:avLst>
        </a:prstGeom>
      </dgm:spPr>
    </dgm:pt>
    <dgm:pt modelId="{1D7581F6-AFF8-40AA-A93F-11216533C352}" type="pres">
      <dgm:prSet presAssocID="{F13D0819-753F-491E-8068-C7CA115E4C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46374E48-2870-4247-AA7C-F9C5259C03CB}" type="pres">
      <dgm:prSet presAssocID="{F13D0819-753F-491E-8068-C7CA115E4C80}" presName="spaceRect" presStyleCnt="0"/>
      <dgm:spPr/>
    </dgm:pt>
    <dgm:pt modelId="{DF707E13-E2C8-4BD3-9216-923B162C98BC}" type="pres">
      <dgm:prSet presAssocID="{F13D0819-753F-491E-8068-C7CA115E4C80}" presName="textRect" presStyleLbl="revTx" presStyleIdx="0" presStyleCnt="3">
        <dgm:presLayoutVars>
          <dgm:chMax val="1"/>
          <dgm:chPref val="1"/>
        </dgm:presLayoutVars>
      </dgm:prSet>
      <dgm:spPr/>
    </dgm:pt>
    <dgm:pt modelId="{70A2AA8C-3F22-41A5-AC25-050884559812}" type="pres">
      <dgm:prSet presAssocID="{38712517-3512-458F-AA66-0820D4B94FD1}" presName="sibTrans" presStyleCnt="0"/>
      <dgm:spPr/>
    </dgm:pt>
    <dgm:pt modelId="{9E197F28-7A5F-42B1-AB1A-1B47817641AA}" type="pres">
      <dgm:prSet presAssocID="{3BB55D46-E96D-42D8-81FF-2364D418889A}" presName="compNode" presStyleCnt="0"/>
      <dgm:spPr/>
    </dgm:pt>
    <dgm:pt modelId="{A2954912-1166-485F-811B-67B95997F3AA}" type="pres">
      <dgm:prSet presAssocID="{3BB55D46-E96D-42D8-81FF-2364D418889A}" presName="iconBgRect" presStyleLbl="bgShp" presStyleIdx="1" presStyleCnt="3"/>
      <dgm:spPr>
        <a:prstGeom prst="round2DiagRect">
          <a:avLst>
            <a:gd name="adj1" fmla="val 29727"/>
            <a:gd name="adj2" fmla="val 0"/>
          </a:avLst>
        </a:prstGeom>
      </dgm:spPr>
    </dgm:pt>
    <dgm:pt modelId="{6CB983C5-DAAC-46E3-A34C-42E741556DBF}" type="pres">
      <dgm:prSet presAssocID="{3BB55D46-E96D-42D8-81FF-2364D41888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550B29B-40B1-4565-A0D0-05CEBB8AD8D2}" type="pres">
      <dgm:prSet presAssocID="{3BB55D46-E96D-42D8-81FF-2364D418889A}" presName="spaceRect" presStyleCnt="0"/>
      <dgm:spPr/>
    </dgm:pt>
    <dgm:pt modelId="{58E56F5E-F5C0-462B-9323-101EB90FFF1E}" type="pres">
      <dgm:prSet presAssocID="{3BB55D46-E96D-42D8-81FF-2364D418889A}" presName="textRect" presStyleLbl="revTx" presStyleIdx="1" presStyleCnt="3">
        <dgm:presLayoutVars>
          <dgm:chMax val="1"/>
          <dgm:chPref val="1"/>
        </dgm:presLayoutVars>
      </dgm:prSet>
      <dgm:spPr/>
    </dgm:pt>
    <dgm:pt modelId="{82111B90-61D9-45D5-8CF7-2152AC8D7AF2}" type="pres">
      <dgm:prSet presAssocID="{EDA8028A-4952-4FD7-B2C3-45563BDACF1F}" presName="sibTrans" presStyleCnt="0"/>
      <dgm:spPr/>
    </dgm:pt>
    <dgm:pt modelId="{1A894C44-7C6D-4652-855B-233A912466F4}" type="pres">
      <dgm:prSet presAssocID="{3134B963-9053-4A09-979F-95F733058B15}" presName="compNode" presStyleCnt="0"/>
      <dgm:spPr/>
    </dgm:pt>
    <dgm:pt modelId="{8094A334-0E3C-4AE2-8276-AF2726362958}" type="pres">
      <dgm:prSet presAssocID="{3134B963-9053-4A09-979F-95F733058B15}" presName="iconBgRect" presStyleLbl="bgShp" presStyleIdx="2" presStyleCnt="3"/>
      <dgm:spPr>
        <a:prstGeom prst="round2DiagRect">
          <a:avLst>
            <a:gd name="adj1" fmla="val 29727"/>
            <a:gd name="adj2" fmla="val 0"/>
          </a:avLst>
        </a:prstGeom>
      </dgm:spPr>
    </dgm:pt>
    <dgm:pt modelId="{9948D0AA-B7A7-4EC5-BFAB-8786EB9B49E3}" type="pres">
      <dgm:prSet presAssocID="{3134B963-9053-4A09-979F-95F733058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7D2DB12E-11EB-4602-AB66-151687B9E4C8}" type="pres">
      <dgm:prSet presAssocID="{3134B963-9053-4A09-979F-95F733058B15}" presName="spaceRect" presStyleCnt="0"/>
      <dgm:spPr/>
    </dgm:pt>
    <dgm:pt modelId="{0C71B1D2-C885-4281-8247-640A9C32E5F2}" type="pres">
      <dgm:prSet presAssocID="{3134B963-9053-4A09-979F-95F733058B15}" presName="textRect" presStyleLbl="revTx" presStyleIdx="2" presStyleCnt="3">
        <dgm:presLayoutVars>
          <dgm:chMax val="1"/>
          <dgm:chPref val="1"/>
        </dgm:presLayoutVars>
      </dgm:prSet>
      <dgm:spPr/>
    </dgm:pt>
  </dgm:ptLst>
  <dgm:cxnLst>
    <dgm:cxn modelId="{54CAC738-296D-432D-A5AC-1F1137BE84CA}" type="presOf" srcId="{F13D0819-753F-491E-8068-C7CA115E4C80}" destId="{DF707E13-E2C8-4BD3-9216-923B162C98BC}" srcOrd="0" destOrd="0" presId="urn:microsoft.com/office/officeart/2018/5/layout/IconLeafLabelList"/>
    <dgm:cxn modelId="{37B3133D-2A3A-4A2B-80B9-2826D6BE32D4}" type="presOf" srcId="{3134B963-9053-4A09-979F-95F733058B15}" destId="{0C71B1D2-C885-4281-8247-640A9C32E5F2}" srcOrd="0" destOrd="0" presId="urn:microsoft.com/office/officeart/2018/5/layout/IconLeafLabelList"/>
    <dgm:cxn modelId="{1E875A5D-803D-4A00-8FB8-C42295811EFF}" type="presOf" srcId="{CA516317-D30B-4044-A763-37D0946FB152}" destId="{B6C36E8D-C097-4ACA-ADD6-3EAFE9B02610}" srcOrd="0" destOrd="0" presId="urn:microsoft.com/office/officeart/2018/5/layout/IconLeafLabelList"/>
    <dgm:cxn modelId="{01DA8C6F-E9DF-4E3A-B75C-373A85DCF37F}" srcId="{CA516317-D30B-4044-A763-37D0946FB152}" destId="{3134B963-9053-4A09-979F-95F733058B15}" srcOrd="2" destOrd="0" parTransId="{44597263-D594-49C6-BE03-5F72445B25A0}" sibTransId="{D6C9D619-A945-4F59-99DE-172D5287F488}"/>
    <dgm:cxn modelId="{ADF2428A-EBF3-491F-A93F-A4E6544BAA30}" srcId="{CA516317-D30B-4044-A763-37D0946FB152}" destId="{3BB55D46-E96D-42D8-81FF-2364D418889A}" srcOrd="1" destOrd="0" parTransId="{86D8F61B-BCC5-44BA-9105-B41926F8DBF3}" sibTransId="{EDA8028A-4952-4FD7-B2C3-45563BDACF1F}"/>
    <dgm:cxn modelId="{704AA2A6-8C4E-486A-A052-D5596845CEEF}" srcId="{CA516317-D30B-4044-A763-37D0946FB152}" destId="{F13D0819-753F-491E-8068-C7CA115E4C80}" srcOrd="0" destOrd="0" parTransId="{F7A80CFC-9907-4542-8E5E-CA3D9BE7E8F5}" sibTransId="{38712517-3512-458F-AA66-0820D4B94FD1}"/>
    <dgm:cxn modelId="{3B8D4FC3-48DC-4918-A975-0A4F82F3B51F}" type="presOf" srcId="{3BB55D46-E96D-42D8-81FF-2364D418889A}" destId="{58E56F5E-F5C0-462B-9323-101EB90FFF1E}" srcOrd="0" destOrd="0" presId="urn:microsoft.com/office/officeart/2018/5/layout/IconLeafLabelList"/>
    <dgm:cxn modelId="{9BF22E11-90F3-42C7-850C-E90538B82C98}" type="presParOf" srcId="{B6C36E8D-C097-4ACA-ADD6-3EAFE9B02610}" destId="{8BE02B82-C971-47C0-BAA3-97BB33BF855B}" srcOrd="0" destOrd="0" presId="urn:microsoft.com/office/officeart/2018/5/layout/IconLeafLabelList"/>
    <dgm:cxn modelId="{B416AE67-BDAB-467C-A290-F491DE24DAE2}" type="presParOf" srcId="{8BE02B82-C971-47C0-BAA3-97BB33BF855B}" destId="{77D64C3C-CA3A-4D76-BE75-3C3167F11C52}" srcOrd="0" destOrd="0" presId="urn:microsoft.com/office/officeart/2018/5/layout/IconLeafLabelList"/>
    <dgm:cxn modelId="{F0812527-289B-4062-B29C-DA4C6C859F62}" type="presParOf" srcId="{8BE02B82-C971-47C0-BAA3-97BB33BF855B}" destId="{1D7581F6-AFF8-40AA-A93F-11216533C352}" srcOrd="1" destOrd="0" presId="urn:microsoft.com/office/officeart/2018/5/layout/IconLeafLabelList"/>
    <dgm:cxn modelId="{E6B44660-D893-4A5A-AC13-B79E0B0C22D6}" type="presParOf" srcId="{8BE02B82-C971-47C0-BAA3-97BB33BF855B}" destId="{46374E48-2870-4247-AA7C-F9C5259C03CB}" srcOrd="2" destOrd="0" presId="urn:microsoft.com/office/officeart/2018/5/layout/IconLeafLabelList"/>
    <dgm:cxn modelId="{90DDAE4A-3D39-4147-8495-4554A9E2F24A}" type="presParOf" srcId="{8BE02B82-C971-47C0-BAA3-97BB33BF855B}" destId="{DF707E13-E2C8-4BD3-9216-923B162C98BC}" srcOrd="3" destOrd="0" presId="urn:microsoft.com/office/officeart/2018/5/layout/IconLeafLabelList"/>
    <dgm:cxn modelId="{7D5B11B6-9322-43A1-A6E5-7FFE0446AD7F}" type="presParOf" srcId="{B6C36E8D-C097-4ACA-ADD6-3EAFE9B02610}" destId="{70A2AA8C-3F22-41A5-AC25-050884559812}" srcOrd="1" destOrd="0" presId="urn:microsoft.com/office/officeart/2018/5/layout/IconLeafLabelList"/>
    <dgm:cxn modelId="{EE78A9AD-4CD6-4B31-B24B-D5C893471273}" type="presParOf" srcId="{B6C36E8D-C097-4ACA-ADD6-3EAFE9B02610}" destId="{9E197F28-7A5F-42B1-AB1A-1B47817641AA}" srcOrd="2" destOrd="0" presId="urn:microsoft.com/office/officeart/2018/5/layout/IconLeafLabelList"/>
    <dgm:cxn modelId="{82F28CA3-D747-4709-A86C-A50B418A0D39}" type="presParOf" srcId="{9E197F28-7A5F-42B1-AB1A-1B47817641AA}" destId="{A2954912-1166-485F-811B-67B95997F3AA}" srcOrd="0" destOrd="0" presId="urn:microsoft.com/office/officeart/2018/5/layout/IconLeafLabelList"/>
    <dgm:cxn modelId="{15BB3804-42D0-4DEA-8709-D5432706F68D}" type="presParOf" srcId="{9E197F28-7A5F-42B1-AB1A-1B47817641AA}" destId="{6CB983C5-DAAC-46E3-A34C-42E741556DBF}" srcOrd="1" destOrd="0" presId="urn:microsoft.com/office/officeart/2018/5/layout/IconLeafLabelList"/>
    <dgm:cxn modelId="{C6D0AE2D-BFC7-43E4-9D2E-01CCE3CBCD9B}" type="presParOf" srcId="{9E197F28-7A5F-42B1-AB1A-1B47817641AA}" destId="{E550B29B-40B1-4565-A0D0-05CEBB8AD8D2}" srcOrd="2" destOrd="0" presId="urn:microsoft.com/office/officeart/2018/5/layout/IconLeafLabelList"/>
    <dgm:cxn modelId="{2F269BF2-BB1D-434D-A653-84FBF3859D87}" type="presParOf" srcId="{9E197F28-7A5F-42B1-AB1A-1B47817641AA}" destId="{58E56F5E-F5C0-462B-9323-101EB90FFF1E}" srcOrd="3" destOrd="0" presId="urn:microsoft.com/office/officeart/2018/5/layout/IconLeafLabelList"/>
    <dgm:cxn modelId="{9FF92480-07EE-4558-B8FA-3A5BA23620A2}" type="presParOf" srcId="{B6C36E8D-C097-4ACA-ADD6-3EAFE9B02610}" destId="{82111B90-61D9-45D5-8CF7-2152AC8D7AF2}" srcOrd="3" destOrd="0" presId="urn:microsoft.com/office/officeart/2018/5/layout/IconLeafLabelList"/>
    <dgm:cxn modelId="{45399354-D701-4AD5-9365-01FD63C23730}" type="presParOf" srcId="{B6C36E8D-C097-4ACA-ADD6-3EAFE9B02610}" destId="{1A894C44-7C6D-4652-855B-233A912466F4}" srcOrd="4" destOrd="0" presId="urn:microsoft.com/office/officeart/2018/5/layout/IconLeafLabelList"/>
    <dgm:cxn modelId="{8E9AEB6E-0011-4C92-952B-9B153D4AB0F0}" type="presParOf" srcId="{1A894C44-7C6D-4652-855B-233A912466F4}" destId="{8094A334-0E3C-4AE2-8276-AF2726362958}" srcOrd="0" destOrd="0" presId="urn:microsoft.com/office/officeart/2018/5/layout/IconLeafLabelList"/>
    <dgm:cxn modelId="{8B147606-AE01-4084-8F0F-BF6871C54FE4}" type="presParOf" srcId="{1A894C44-7C6D-4652-855B-233A912466F4}" destId="{9948D0AA-B7A7-4EC5-BFAB-8786EB9B49E3}" srcOrd="1" destOrd="0" presId="urn:microsoft.com/office/officeart/2018/5/layout/IconLeafLabelList"/>
    <dgm:cxn modelId="{C5985F26-9E82-4EB6-AAB3-0F5FB6E213E2}" type="presParOf" srcId="{1A894C44-7C6D-4652-855B-233A912466F4}" destId="{7D2DB12E-11EB-4602-AB66-151687B9E4C8}" srcOrd="2" destOrd="0" presId="urn:microsoft.com/office/officeart/2018/5/layout/IconLeafLabelList"/>
    <dgm:cxn modelId="{72003748-6A0C-4FEC-8E32-52196C16A6A5}" type="presParOf" srcId="{1A894C44-7C6D-4652-855B-233A912466F4}" destId="{0C71B1D2-C885-4281-8247-640A9C32E5F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341FD6-296D-47A4-81DE-74B945834A7B}"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1B68CD2B-A12F-4324-BA77-794187845FD3}">
      <dgm:prSet/>
      <dgm:spPr/>
      <dgm:t>
        <a:bodyPr/>
        <a:lstStyle/>
        <a:p>
          <a:r>
            <a:rPr lang="en-US"/>
            <a:t>Identify</a:t>
          </a:r>
        </a:p>
      </dgm:t>
    </dgm:pt>
    <dgm:pt modelId="{1FC09AF4-842F-417F-BD07-B4A46AB11327}" type="parTrans" cxnId="{EFE9258C-6C0F-4B78-93DF-92AA7B1DE29A}">
      <dgm:prSet/>
      <dgm:spPr/>
      <dgm:t>
        <a:bodyPr/>
        <a:lstStyle/>
        <a:p>
          <a:endParaRPr lang="en-US"/>
        </a:p>
      </dgm:t>
    </dgm:pt>
    <dgm:pt modelId="{50467FB6-2853-4510-A3B8-D2A4765D92CE}" type="sibTrans" cxnId="{EFE9258C-6C0F-4B78-93DF-92AA7B1DE29A}">
      <dgm:prSet/>
      <dgm:spPr/>
      <dgm:t>
        <a:bodyPr/>
        <a:lstStyle/>
        <a:p>
          <a:endParaRPr lang="en-US"/>
        </a:p>
      </dgm:t>
    </dgm:pt>
    <dgm:pt modelId="{210FB6D5-878C-4202-B14C-66D371BF4018}">
      <dgm:prSet/>
      <dgm:spPr/>
      <dgm:t>
        <a:bodyPr/>
        <a:lstStyle/>
        <a:p>
          <a:r>
            <a:rPr lang="en-US"/>
            <a:t>Identify the categorical and numerical features</a:t>
          </a:r>
        </a:p>
      </dgm:t>
    </dgm:pt>
    <dgm:pt modelId="{EB90A9B4-863B-4CD6-B1C8-9EC47777AA86}" type="parTrans" cxnId="{6E14A0EA-EEF4-4AA7-9494-932D7022BD2A}">
      <dgm:prSet/>
      <dgm:spPr/>
      <dgm:t>
        <a:bodyPr/>
        <a:lstStyle/>
        <a:p>
          <a:endParaRPr lang="en-US"/>
        </a:p>
      </dgm:t>
    </dgm:pt>
    <dgm:pt modelId="{048F7579-322E-4643-A6F9-7749CC2EF5CC}" type="sibTrans" cxnId="{6E14A0EA-EEF4-4AA7-9494-932D7022BD2A}">
      <dgm:prSet/>
      <dgm:spPr/>
      <dgm:t>
        <a:bodyPr/>
        <a:lstStyle/>
        <a:p>
          <a:endParaRPr lang="en-US"/>
        </a:p>
      </dgm:t>
    </dgm:pt>
    <dgm:pt modelId="{69BAFF80-2D47-4FF4-970B-A3AB56C1123E}">
      <dgm:prSet/>
      <dgm:spPr/>
      <dgm:t>
        <a:bodyPr/>
        <a:lstStyle/>
        <a:p>
          <a:r>
            <a:rPr lang="en-US"/>
            <a:t>Check</a:t>
          </a:r>
        </a:p>
      </dgm:t>
    </dgm:pt>
    <dgm:pt modelId="{2B67E77B-1F76-464B-AC04-6633399F5131}" type="parTrans" cxnId="{469F1BAF-54CD-4E67-BE78-02F89728860F}">
      <dgm:prSet/>
      <dgm:spPr/>
      <dgm:t>
        <a:bodyPr/>
        <a:lstStyle/>
        <a:p>
          <a:endParaRPr lang="en-US"/>
        </a:p>
      </dgm:t>
    </dgm:pt>
    <dgm:pt modelId="{6FB03188-5339-4A94-90A2-683EE4326797}" type="sibTrans" cxnId="{469F1BAF-54CD-4E67-BE78-02F89728860F}">
      <dgm:prSet/>
      <dgm:spPr/>
      <dgm:t>
        <a:bodyPr/>
        <a:lstStyle/>
        <a:p>
          <a:endParaRPr lang="en-US"/>
        </a:p>
      </dgm:t>
    </dgm:pt>
    <dgm:pt modelId="{4D5F72A0-EF0D-4EB2-A8F8-92DD0DF08B5B}">
      <dgm:prSet/>
      <dgm:spPr/>
      <dgm:t>
        <a:bodyPr/>
        <a:lstStyle/>
        <a:p>
          <a:r>
            <a:rPr lang="en-US"/>
            <a:t>Check the distribution of the target variable</a:t>
          </a:r>
        </a:p>
      </dgm:t>
    </dgm:pt>
    <dgm:pt modelId="{9447805C-41E9-494C-9DC2-B54C0F605549}" type="parTrans" cxnId="{E00EC41B-48DF-4A1A-A267-6F3ED74025F1}">
      <dgm:prSet/>
      <dgm:spPr/>
      <dgm:t>
        <a:bodyPr/>
        <a:lstStyle/>
        <a:p>
          <a:endParaRPr lang="en-US"/>
        </a:p>
      </dgm:t>
    </dgm:pt>
    <dgm:pt modelId="{6FD5C113-A381-4281-A695-16C9CDF60A4B}" type="sibTrans" cxnId="{E00EC41B-48DF-4A1A-A267-6F3ED74025F1}">
      <dgm:prSet/>
      <dgm:spPr/>
      <dgm:t>
        <a:bodyPr/>
        <a:lstStyle/>
        <a:p>
          <a:endParaRPr lang="en-US"/>
        </a:p>
      </dgm:t>
    </dgm:pt>
    <dgm:pt modelId="{96F4724A-736C-4DE1-A8B4-783079860E8F}">
      <dgm:prSet/>
      <dgm:spPr/>
      <dgm:t>
        <a:bodyPr/>
        <a:lstStyle/>
        <a:p>
          <a:r>
            <a:rPr lang="en-US"/>
            <a:t>Plot</a:t>
          </a:r>
        </a:p>
      </dgm:t>
    </dgm:pt>
    <dgm:pt modelId="{FD0A5EB9-69CC-4064-95B8-71AF20080B09}" type="parTrans" cxnId="{DB036939-A649-4F02-8A52-ACC17C794894}">
      <dgm:prSet/>
      <dgm:spPr/>
      <dgm:t>
        <a:bodyPr/>
        <a:lstStyle/>
        <a:p>
          <a:endParaRPr lang="en-US"/>
        </a:p>
      </dgm:t>
    </dgm:pt>
    <dgm:pt modelId="{4EAA6FF0-4CFE-483E-A12D-DB1B6733F618}" type="sibTrans" cxnId="{DB036939-A649-4F02-8A52-ACC17C794894}">
      <dgm:prSet/>
      <dgm:spPr/>
      <dgm:t>
        <a:bodyPr/>
        <a:lstStyle/>
        <a:p>
          <a:endParaRPr lang="en-US"/>
        </a:p>
      </dgm:t>
    </dgm:pt>
    <dgm:pt modelId="{553809EB-36F2-44C0-B665-0105B7230A27}">
      <dgm:prSet/>
      <dgm:spPr/>
      <dgm:t>
        <a:bodyPr/>
        <a:lstStyle/>
        <a:p>
          <a:r>
            <a:rPr lang="en-US"/>
            <a:t>Plot the correlation matrix</a:t>
          </a:r>
        </a:p>
      </dgm:t>
    </dgm:pt>
    <dgm:pt modelId="{B680D55D-E181-496B-B72C-73C46B8D0BC2}" type="parTrans" cxnId="{5DAFBBC1-2D2C-4B0D-85E8-E6BAA130807D}">
      <dgm:prSet/>
      <dgm:spPr/>
      <dgm:t>
        <a:bodyPr/>
        <a:lstStyle/>
        <a:p>
          <a:endParaRPr lang="en-US"/>
        </a:p>
      </dgm:t>
    </dgm:pt>
    <dgm:pt modelId="{80CFEB24-271F-4068-80C1-0AB2DF273304}" type="sibTrans" cxnId="{5DAFBBC1-2D2C-4B0D-85E8-E6BAA130807D}">
      <dgm:prSet/>
      <dgm:spPr/>
      <dgm:t>
        <a:bodyPr/>
        <a:lstStyle/>
        <a:p>
          <a:endParaRPr lang="en-US"/>
        </a:p>
      </dgm:t>
    </dgm:pt>
    <dgm:pt modelId="{E30A595D-D747-4FBD-B414-D09F017E21B4}">
      <dgm:prSet/>
      <dgm:spPr/>
      <dgm:t>
        <a:bodyPr/>
        <a:lstStyle/>
        <a:p>
          <a:r>
            <a:rPr lang="en-US"/>
            <a:t>Visualize</a:t>
          </a:r>
        </a:p>
      </dgm:t>
    </dgm:pt>
    <dgm:pt modelId="{49B6BFFC-5680-486A-9551-652B6010DF4F}" type="parTrans" cxnId="{6477E07E-6662-4BCE-9CA2-4BCB42327103}">
      <dgm:prSet/>
      <dgm:spPr/>
      <dgm:t>
        <a:bodyPr/>
        <a:lstStyle/>
        <a:p>
          <a:endParaRPr lang="en-US"/>
        </a:p>
      </dgm:t>
    </dgm:pt>
    <dgm:pt modelId="{E90F8481-8D7D-4276-B347-BD069D52D8A9}" type="sibTrans" cxnId="{6477E07E-6662-4BCE-9CA2-4BCB42327103}">
      <dgm:prSet/>
      <dgm:spPr/>
      <dgm:t>
        <a:bodyPr/>
        <a:lstStyle/>
        <a:p>
          <a:endParaRPr lang="en-US"/>
        </a:p>
      </dgm:t>
    </dgm:pt>
    <dgm:pt modelId="{7DDCDC1A-0B25-4CBA-99C0-C4B9F5CA6CA8}">
      <dgm:prSet/>
      <dgm:spPr/>
      <dgm:t>
        <a:bodyPr/>
        <a:lstStyle/>
        <a:p>
          <a:r>
            <a:rPr lang="en-US"/>
            <a:t>Visualize the relationship between the target variable and important features</a:t>
          </a:r>
        </a:p>
      </dgm:t>
    </dgm:pt>
    <dgm:pt modelId="{9F1C9F2E-B3B7-48F5-B319-0E3BA0095A88}" type="parTrans" cxnId="{0D17A7BB-D4E7-4A93-A73D-9942467B6E4D}">
      <dgm:prSet/>
      <dgm:spPr/>
      <dgm:t>
        <a:bodyPr/>
        <a:lstStyle/>
        <a:p>
          <a:endParaRPr lang="en-US"/>
        </a:p>
      </dgm:t>
    </dgm:pt>
    <dgm:pt modelId="{7B290502-CB94-4EE3-B7AB-A3913FDA125C}" type="sibTrans" cxnId="{0D17A7BB-D4E7-4A93-A73D-9942467B6E4D}">
      <dgm:prSet/>
      <dgm:spPr/>
      <dgm:t>
        <a:bodyPr/>
        <a:lstStyle/>
        <a:p>
          <a:endParaRPr lang="en-US"/>
        </a:p>
      </dgm:t>
    </dgm:pt>
    <dgm:pt modelId="{0466B03A-AB2F-48CA-8A13-53D76CB648AE}">
      <dgm:prSet/>
      <dgm:spPr/>
      <dgm:t>
        <a:bodyPr/>
        <a:lstStyle/>
        <a:p>
          <a:r>
            <a:rPr lang="en-US" dirty="0"/>
            <a:t>T-test</a:t>
          </a:r>
        </a:p>
      </dgm:t>
    </dgm:pt>
    <dgm:pt modelId="{4710A24E-4515-464E-96D0-A4505DBC65C2}" type="parTrans" cxnId="{B32158CA-178A-4183-A159-C56150A3C563}">
      <dgm:prSet/>
      <dgm:spPr/>
      <dgm:t>
        <a:bodyPr/>
        <a:lstStyle/>
        <a:p>
          <a:endParaRPr lang="en-US"/>
        </a:p>
      </dgm:t>
    </dgm:pt>
    <dgm:pt modelId="{6B402B08-8B99-4B03-8D8F-7D5232BBE87B}" type="sibTrans" cxnId="{B32158CA-178A-4183-A159-C56150A3C563}">
      <dgm:prSet/>
      <dgm:spPr/>
      <dgm:t>
        <a:bodyPr/>
        <a:lstStyle/>
        <a:p>
          <a:endParaRPr lang="en-US"/>
        </a:p>
      </dgm:t>
    </dgm:pt>
    <dgm:pt modelId="{45C84418-2E1C-47C1-8E3A-83930A24F749}">
      <dgm:prSet/>
      <dgm:spPr/>
      <dgm:t>
        <a:bodyPr/>
        <a:lstStyle/>
        <a:p>
          <a:r>
            <a:rPr lang="en-US"/>
            <a:t>Perform t-test to compare "online_order" rate between restaurants with and without table booking</a:t>
          </a:r>
        </a:p>
      </dgm:t>
    </dgm:pt>
    <dgm:pt modelId="{095F8DF2-65F3-4E1B-85E0-843CF6EDE6BC}" type="parTrans" cxnId="{C3774178-6307-41AB-822B-84DC2720281D}">
      <dgm:prSet/>
      <dgm:spPr/>
      <dgm:t>
        <a:bodyPr/>
        <a:lstStyle/>
        <a:p>
          <a:endParaRPr lang="en-US"/>
        </a:p>
      </dgm:t>
    </dgm:pt>
    <dgm:pt modelId="{13DA2FFF-C3C6-4207-97D3-203AAA022252}" type="sibTrans" cxnId="{C3774178-6307-41AB-822B-84DC2720281D}">
      <dgm:prSet/>
      <dgm:spPr/>
      <dgm:t>
        <a:bodyPr/>
        <a:lstStyle/>
        <a:p>
          <a:endParaRPr lang="en-US"/>
        </a:p>
      </dgm:t>
    </dgm:pt>
    <dgm:pt modelId="{3F5D6EA8-C8DE-4B58-8E92-C3CFCE777B66}">
      <dgm:prSet/>
      <dgm:spPr/>
      <dgm:t>
        <a:bodyPr/>
        <a:lstStyle/>
        <a:p>
          <a:r>
            <a:rPr lang="en-US" dirty="0"/>
            <a:t>Lasso regression</a:t>
          </a:r>
        </a:p>
      </dgm:t>
    </dgm:pt>
    <dgm:pt modelId="{E8F29690-21D4-4ADE-92A6-B31225C4174D}" type="parTrans" cxnId="{62B12A0E-FEC8-4A0A-B2AE-FF3ADECD8DE6}">
      <dgm:prSet/>
      <dgm:spPr/>
      <dgm:t>
        <a:bodyPr/>
        <a:lstStyle/>
        <a:p>
          <a:endParaRPr lang="en-US"/>
        </a:p>
      </dgm:t>
    </dgm:pt>
    <dgm:pt modelId="{64E1C230-5241-4B72-B90F-C45585B55C7A}" type="sibTrans" cxnId="{62B12A0E-FEC8-4A0A-B2AE-FF3ADECD8DE6}">
      <dgm:prSet/>
      <dgm:spPr/>
      <dgm:t>
        <a:bodyPr/>
        <a:lstStyle/>
        <a:p>
          <a:endParaRPr lang="en-US"/>
        </a:p>
      </dgm:t>
    </dgm:pt>
    <dgm:pt modelId="{BD2CAA5D-1909-48EA-859A-DC683EBDC457}">
      <dgm:prSet/>
      <dgm:spPr/>
      <dgm:t>
        <a:bodyPr/>
        <a:lstStyle/>
        <a:p>
          <a:r>
            <a:rPr lang="en-US" dirty="0"/>
            <a:t>Perform Lasso regression to select the most relevant features</a:t>
          </a:r>
        </a:p>
      </dgm:t>
    </dgm:pt>
    <dgm:pt modelId="{FC697C0D-22A2-4307-A084-D4E2D03EE2C5}" type="parTrans" cxnId="{0C085CDA-9483-4B14-94AC-68FC43067D4E}">
      <dgm:prSet/>
      <dgm:spPr/>
      <dgm:t>
        <a:bodyPr/>
        <a:lstStyle/>
        <a:p>
          <a:endParaRPr lang="en-US"/>
        </a:p>
      </dgm:t>
    </dgm:pt>
    <dgm:pt modelId="{17CE1ED2-7C68-4311-8125-09CD22C26857}" type="sibTrans" cxnId="{0C085CDA-9483-4B14-94AC-68FC43067D4E}">
      <dgm:prSet/>
      <dgm:spPr/>
      <dgm:t>
        <a:bodyPr/>
        <a:lstStyle/>
        <a:p>
          <a:endParaRPr lang="en-US"/>
        </a:p>
      </dgm:t>
    </dgm:pt>
    <dgm:pt modelId="{CE4F8F19-B616-4FE1-8107-300866718231}">
      <dgm:prSet/>
      <dgm:spPr/>
      <dgm:t>
        <a:bodyPr/>
        <a:lstStyle/>
        <a:p>
          <a:r>
            <a:rPr lang="en-US" dirty="0"/>
            <a:t>Random Forest</a:t>
          </a:r>
        </a:p>
      </dgm:t>
    </dgm:pt>
    <dgm:pt modelId="{C9165A1C-C932-43C5-AF67-C90CFC078B9E}" type="parTrans" cxnId="{44A19013-3FE5-4AF1-8AC3-3ADE298A2339}">
      <dgm:prSet/>
      <dgm:spPr/>
      <dgm:t>
        <a:bodyPr/>
        <a:lstStyle/>
        <a:p>
          <a:endParaRPr lang="en-US"/>
        </a:p>
      </dgm:t>
    </dgm:pt>
    <dgm:pt modelId="{7186AC9F-8182-41A0-B538-4F151C71F016}" type="sibTrans" cxnId="{44A19013-3FE5-4AF1-8AC3-3ADE298A2339}">
      <dgm:prSet/>
      <dgm:spPr/>
      <dgm:t>
        <a:bodyPr/>
        <a:lstStyle/>
        <a:p>
          <a:endParaRPr lang="en-US"/>
        </a:p>
      </dgm:t>
    </dgm:pt>
    <dgm:pt modelId="{B6ACE9D0-9A08-44B8-8269-00443724213E}">
      <dgm:prSet/>
      <dgm:spPr/>
      <dgm:t>
        <a:bodyPr/>
        <a:lstStyle/>
        <a:p>
          <a:r>
            <a:rPr lang="en-US" dirty="0"/>
            <a:t>Perform Random Forest classification to determine feature importance</a:t>
          </a:r>
        </a:p>
      </dgm:t>
    </dgm:pt>
    <dgm:pt modelId="{48DEA8F6-E4D0-413B-94CF-E2623D184719}" type="parTrans" cxnId="{D5C33BDA-F4AC-422D-8CB5-ABF1356073F8}">
      <dgm:prSet/>
      <dgm:spPr/>
      <dgm:t>
        <a:bodyPr/>
        <a:lstStyle/>
        <a:p>
          <a:endParaRPr lang="en-US"/>
        </a:p>
      </dgm:t>
    </dgm:pt>
    <dgm:pt modelId="{9BF134A1-F0E8-4973-9A67-CA76A410C095}" type="sibTrans" cxnId="{D5C33BDA-F4AC-422D-8CB5-ABF1356073F8}">
      <dgm:prSet/>
      <dgm:spPr/>
      <dgm:t>
        <a:bodyPr/>
        <a:lstStyle/>
        <a:p>
          <a:endParaRPr lang="en-US"/>
        </a:p>
      </dgm:t>
    </dgm:pt>
    <dgm:pt modelId="{E0804EA2-742D-436A-B651-9883AABD329A}" type="pres">
      <dgm:prSet presAssocID="{72341FD6-296D-47A4-81DE-74B945834A7B}" presName="Name0" presStyleCnt="0">
        <dgm:presLayoutVars>
          <dgm:dir/>
          <dgm:animLvl val="lvl"/>
          <dgm:resizeHandles val="exact"/>
        </dgm:presLayoutVars>
      </dgm:prSet>
      <dgm:spPr/>
    </dgm:pt>
    <dgm:pt modelId="{4F219DCF-1B78-4A50-A07A-8273811855B2}" type="pres">
      <dgm:prSet presAssocID="{CE4F8F19-B616-4FE1-8107-300866718231}" presName="boxAndChildren" presStyleCnt="0"/>
      <dgm:spPr/>
    </dgm:pt>
    <dgm:pt modelId="{FCDA6BEF-2D48-401E-ACA8-AB561F8CCAAB}" type="pres">
      <dgm:prSet presAssocID="{CE4F8F19-B616-4FE1-8107-300866718231}" presName="parentTextBox" presStyleLbl="alignNode1" presStyleIdx="0" presStyleCnt="7"/>
      <dgm:spPr/>
    </dgm:pt>
    <dgm:pt modelId="{62083237-92F6-4A2C-8D54-F1E037A031D1}" type="pres">
      <dgm:prSet presAssocID="{CE4F8F19-B616-4FE1-8107-300866718231}" presName="descendantBox" presStyleLbl="bgAccFollowNode1" presStyleIdx="0" presStyleCnt="7"/>
      <dgm:spPr/>
    </dgm:pt>
    <dgm:pt modelId="{15D5F3AD-3D14-4738-AE03-BF4683CD207B}" type="pres">
      <dgm:prSet presAssocID="{64E1C230-5241-4B72-B90F-C45585B55C7A}" presName="sp" presStyleCnt="0"/>
      <dgm:spPr/>
    </dgm:pt>
    <dgm:pt modelId="{1370A34C-9AFD-4165-A0A7-54527807DDAB}" type="pres">
      <dgm:prSet presAssocID="{3F5D6EA8-C8DE-4B58-8E92-C3CFCE777B66}" presName="arrowAndChildren" presStyleCnt="0"/>
      <dgm:spPr/>
    </dgm:pt>
    <dgm:pt modelId="{DA1878B6-6371-443F-B43C-180603C19EB1}" type="pres">
      <dgm:prSet presAssocID="{3F5D6EA8-C8DE-4B58-8E92-C3CFCE777B66}" presName="parentTextArrow" presStyleLbl="node1" presStyleIdx="0" presStyleCnt="0"/>
      <dgm:spPr/>
    </dgm:pt>
    <dgm:pt modelId="{DF178C08-AF28-48A9-B63A-B3ADEC75A406}" type="pres">
      <dgm:prSet presAssocID="{3F5D6EA8-C8DE-4B58-8E92-C3CFCE777B66}" presName="arrow" presStyleLbl="alignNode1" presStyleIdx="1" presStyleCnt="7"/>
      <dgm:spPr/>
    </dgm:pt>
    <dgm:pt modelId="{74D403B2-C7A4-40A8-B335-CCBEC39669C4}" type="pres">
      <dgm:prSet presAssocID="{3F5D6EA8-C8DE-4B58-8E92-C3CFCE777B66}" presName="descendantArrow" presStyleLbl="bgAccFollowNode1" presStyleIdx="1" presStyleCnt="7"/>
      <dgm:spPr/>
    </dgm:pt>
    <dgm:pt modelId="{C776525B-A732-487F-8233-3A75C32F3D24}" type="pres">
      <dgm:prSet presAssocID="{6B402B08-8B99-4B03-8D8F-7D5232BBE87B}" presName="sp" presStyleCnt="0"/>
      <dgm:spPr/>
    </dgm:pt>
    <dgm:pt modelId="{4A315320-6A88-41D5-9708-F412CBB9E152}" type="pres">
      <dgm:prSet presAssocID="{0466B03A-AB2F-48CA-8A13-53D76CB648AE}" presName="arrowAndChildren" presStyleCnt="0"/>
      <dgm:spPr/>
    </dgm:pt>
    <dgm:pt modelId="{74A0DFD5-B9A5-4800-981D-608BB2E1BD06}" type="pres">
      <dgm:prSet presAssocID="{0466B03A-AB2F-48CA-8A13-53D76CB648AE}" presName="parentTextArrow" presStyleLbl="node1" presStyleIdx="0" presStyleCnt="0"/>
      <dgm:spPr/>
    </dgm:pt>
    <dgm:pt modelId="{BC5015F7-40BD-4492-A5DF-CC877937BFA2}" type="pres">
      <dgm:prSet presAssocID="{0466B03A-AB2F-48CA-8A13-53D76CB648AE}" presName="arrow" presStyleLbl="alignNode1" presStyleIdx="2" presStyleCnt="7"/>
      <dgm:spPr/>
    </dgm:pt>
    <dgm:pt modelId="{CD667BD9-9761-4F0D-8841-118B90707CC4}" type="pres">
      <dgm:prSet presAssocID="{0466B03A-AB2F-48CA-8A13-53D76CB648AE}" presName="descendantArrow" presStyleLbl="bgAccFollowNode1" presStyleIdx="2" presStyleCnt="7"/>
      <dgm:spPr/>
    </dgm:pt>
    <dgm:pt modelId="{382CDD9C-DD9B-4460-BF2E-BD6F1045F785}" type="pres">
      <dgm:prSet presAssocID="{E90F8481-8D7D-4276-B347-BD069D52D8A9}" presName="sp" presStyleCnt="0"/>
      <dgm:spPr/>
    </dgm:pt>
    <dgm:pt modelId="{4B4CC060-BF6B-4ADE-9ECF-EC63D88F97A0}" type="pres">
      <dgm:prSet presAssocID="{E30A595D-D747-4FBD-B414-D09F017E21B4}" presName="arrowAndChildren" presStyleCnt="0"/>
      <dgm:spPr/>
    </dgm:pt>
    <dgm:pt modelId="{310180E9-EF4B-4FF5-A87E-673C26D6EBF2}" type="pres">
      <dgm:prSet presAssocID="{E30A595D-D747-4FBD-B414-D09F017E21B4}" presName="parentTextArrow" presStyleLbl="node1" presStyleIdx="0" presStyleCnt="0"/>
      <dgm:spPr/>
    </dgm:pt>
    <dgm:pt modelId="{F9ED6894-52E4-4C58-B380-81F0A2C9AF51}" type="pres">
      <dgm:prSet presAssocID="{E30A595D-D747-4FBD-B414-D09F017E21B4}" presName="arrow" presStyleLbl="alignNode1" presStyleIdx="3" presStyleCnt="7"/>
      <dgm:spPr/>
    </dgm:pt>
    <dgm:pt modelId="{DA0EC019-5230-4F18-849F-42E7F9195F27}" type="pres">
      <dgm:prSet presAssocID="{E30A595D-D747-4FBD-B414-D09F017E21B4}" presName="descendantArrow" presStyleLbl="bgAccFollowNode1" presStyleIdx="3" presStyleCnt="7"/>
      <dgm:spPr/>
    </dgm:pt>
    <dgm:pt modelId="{581EAAEC-FF00-4FBA-8793-D8C484FA759D}" type="pres">
      <dgm:prSet presAssocID="{4EAA6FF0-4CFE-483E-A12D-DB1B6733F618}" presName="sp" presStyleCnt="0"/>
      <dgm:spPr/>
    </dgm:pt>
    <dgm:pt modelId="{CB422252-5635-4CB9-961B-5C8E91C8D48E}" type="pres">
      <dgm:prSet presAssocID="{96F4724A-736C-4DE1-A8B4-783079860E8F}" presName="arrowAndChildren" presStyleCnt="0"/>
      <dgm:spPr/>
    </dgm:pt>
    <dgm:pt modelId="{C47D3E08-D271-40FB-8C28-4C3DA62DF40C}" type="pres">
      <dgm:prSet presAssocID="{96F4724A-736C-4DE1-A8B4-783079860E8F}" presName="parentTextArrow" presStyleLbl="node1" presStyleIdx="0" presStyleCnt="0"/>
      <dgm:spPr/>
    </dgm:pt>
    <dgm:pt modelId="{BA7C7097-68B3-4335-B1B7-B7897AA1D8EF}" type="pres">
      <dgm:prSet presAssocID="{96F4724A-736C-4DE1-A8B4-783079860E8F}" presName="arrow" presStyleLbl="alignNode1" presStyleIdx="4" presStyleCnt="7"/>
      <dgm:spPr/>
    </dgm:pt>
    <dgm:pt modelId="{9158C45A-5E0B-4AA7-903A-3E0C7D9D6AC3}" type="pres">
      <dgm:prSet presAssocID="{96F4724A-736C-4DE1-A8B4-783079860E8F}" presName="descendantArrow" presStyleLbl="bgAccFollowNode1" presStyleIdx="4" presStyleCnt="7"/>
      <dgm:spPr/>
    </dgm:pt>
    <dgm:pt modelId="{17697BE8-AA17-4248-8BB0-001AF1DBE855}" type="pres">
      <dgm:prSet presAssocID="{6FB03188-5339-4A94-90A2-683EE4326797}" presName="sp" presStyleCnt="0"/>
      <dgm:spPr/>
    </dgm:pt>
    <dgm:pt modelId="{DAC9D3D0-8AD1-4025-8D91-936B37AD80FA}" type="pres">
      <dgm:prSet presAssocID="{69BAFF80-2D47-4FF4-970B-A3AB56C1123E}" presName="arrowAndChildren" presStyleCnt="0"/>
      <dgm:spPr/>
    </dgm:pt>
    <dgm:pt modelId="{03FA1D21-0119-477D-9515-7646AFD7F515}" type="pres">
      <dgm:prSet presAssocID="{69BAFF80-2D47-4FF4-970B-A3AB56C1123E}" presName="parentTextArrow" presStyleLbl="node1" presStyleIdx="0" presStyleCnt="0"/>
      <dgm:spPr/>
    </dgm:pt>
    <dgm:pt modelId="{6EA8DE9F-7924-43BB-BCF2-086E7C1FFC1E}" type="pres">
      <dgm:prSet presAssocID="{69BAFF80-2D47-4FF4-970B-A3AB56C1123E}" presName="arrow" presStyleLbl="alignNode1" presStyleIdx="5" presStyleCnt="7"/>
      <dgm:spPr/>
    </dgm:pt>
    <dgm:pt modelId="{75B6629A-2B0D-4B70-8FAB-B92F0F007A76}" type="pres">
      <dgm:prSet presAssocID="{69BAFF80-2D47-4FF4-970B-A3AB56C1123E}" presName="descendantArrow" presStyleLbl="bgAccFollowNode1" presStyleIdx="5" presStyleCnt="7"/>
      <dgm:spPr/>
    </dgm:pt>
    <dgm:pt modelId="{3D2D4956-09AB-4C48-89EB-19D7C108C289}" type="pres">
      <dgm:prSet presAssocID="{50467FB6-2853-4510-A3B8-D2A4765D92CE}" presName="sp" presStyleCnt="0"/>
      <dgm:spPr/>
    </dgm:pt>
    <dgm:pt modelId="{D5C2F3F8-5366-4E43-8443-C34A990CC30A}" type="pres">
      <dgm:prSet presAssocID="{1B68CD2B-A12F-4324-BA77-794187845FD3}" presName="arrowAndChildren" presStyleCnt="0"/>
      <dgm:spPr/>
    </dgm:pt>
    <dgm:pt modelId="{E1172E3B-10A3-43D1-9263-808AFB5E9DB3}" type="pres">
      <dgm:prSet presAssocID="{1B68CD2B-A12F-4324-BA77-794187845FD3}" presName="parentTextArrow" presStyleLbl="node1" presStyleIdx="0" presStyleCnt="0"/>
      <dgm:spPr/>
    </dgm:pt>
    <dgm:pt modelId="{38BCA2EF-4299-4873-BA26-B47882968305}" type="pres">
      <dgm:prSet presAssocID="{1B68CD2B-A12F-4324-BA77-794187845FD3}" presName="arrow" presStyleLbl="alignNode1" presStyleIdx="6" presStyleCnt="7"/>
      <dgm:spPr/>
    </dgm:pt>
    <dgm:pt modelId="{408B19C7-D3A4-48E0-9576-9D419565BC20}" type="pres">
      <dgm:prSet presAssocID="{1B68CD2B-A12F-4324-BA77-794187845FD3}" presName="descendantArrow" presStyleLbl="bgAccFollowNode1" presStyleIdx="6" presStyleCnt="7"/>
      <dgm:spPr/>
    </dgm:pt>
  </dgm:ptLst>
  <dgm:cxnLst>
    <dgm:cxn modelId="{6B8F8007-3B01-4960-97F8-939A523B1BB0}" type="presOf" srcId="{69BAFF80-2D47-4FF4-970B-A3AB56C1123E}" destId="{03FA1D21-0119-477D-9515-7646AFD7F515}" srcOrd="0" destOrd="0" presId="urn:microsoft.com/office/officeart/2016/7/layout/VerticalDownArrowProcess"/>
    <dgm:cxn modelId="{62B12A0E-FEC8-4A0A-B2AE-FF3ADECD8DE6}" srcId="{72341FD6-296D-47A4-81DE-74B945834A7B}" destId="{3F5D6EA8-C8DE-4B58-8E92-C3CFCE777B66}" srcOrd="5" destOrd="0" parTransId="{E8F29690-21D4-4ADE-92A6-B31225C4174D}" sibTransId="{64E1C230-5241-4B72-B90F-C45585B55C7A}"/>
    <dgm:cxn modelId="{1CAC5B10-A048-4F19-BA82-8C6384AF5A2D}" type="presOf" srcId="{B6ACE9D0-9A08-44B8-8269-00443724213E}" destId="{62083237-92F6-4A2C-8D54-F1E037A031D1}" srcOrd="0" destOrd="0" presId="urn:microsoft.com/office/officeart/2016/7/layout/VerticalDownArrowProcess"/>
    <dgm:cxn modelId="{C3094612-D272-4031-BE96-834D9E8427C0}" type="presOf" srcId="{69BAFF80-2D47-4FF4-970B-A3AB56C1123E}" destId="{6EA8DE9F-7924-43BB-BCF2-086E7C1FFC1E}" srcOrd="1" destOrd="0" presId="urn:microsoft.com/office/officeart/2016/7/layout/VerticalDownArrowProcess"/>
    <dgm:cxn modelId="{FE490313-7222-4D56-AFA9-269CDF411DAD}" type="presOf" srcId="{E30A595D-D747-4FBD-B414-D09F017E21B4}" destId="{F9ED6894-52E4-4C58-B380-81F0A2C9AF51}" srcOrd="1" destOrd="0" presId="urn:microsoft.com/office/officeart/2016/7/layout/VerticalDownArrowProcess"/>
    <dgm:cxn modelId="{44A19013-3FE5-4AF1-8AC3-3ADE298A2339}" srcId="{72341FD6-296D-47A4-81DE-74B945834A7B}" destId="{CE4F8F19-B616-4FE1-8107-300866718231}" srcOrd="6" destOrd="0" parTransId="{C9165A1C-C932-43C5-AF67-C90CFC078B9E}" sibTransId="{7186AC9F-8182-41A0-B538-4F151C71F016}"/>
    <dgm:cxn modelId="{E00EC41B-48DF-4A1A-A267-6F3ED74025F1}" srcId="{69BAFF80-2D47-4FF4-970B-A3AB56C1123E}" destId="{4D5F72A0-EF0D-4EB2-A8F8-92DD0DF08B5B}" srcOrd="0" destOrd="0" parTransId="{9447805C-41E9-494C-9DC2-B54C0F605549}" sibTransId="{6FD5C113-A381-4281-A695-16C9CDF60A4B}"/>
    <dgm:cxn modelId="{57EE751C-EE86-463D-9E1F-36117004181F}" type="presOf" srcId="{0466B03A-AB2F-48CA-8A13-53D76CB648AE}" destId="{BC5015F7-40BD-4492-A5DF-CC877937BFA2}" srcOrd="1" destOrd="0" presId="urn:microsoft.com/office/officeart/2016/7/layout/VerticalDownArrowProcess"/>
    <dgm:cxn modelId="{DB036939-A649-4F02-8A52-ACC17C794894}" srcId="{72341FD6-296D-47A4-81DE-74B945834A7B}" destId="{96F4724A-736C-4DE1-A8B4-783079860E8F}" srcOrd="2" destOrd="0" parTransId="{FD0A5EB9-69CC-4064-95B8-71AF20080B09}" sibTransId="{4EAA6FF0-4CFE-483E-A12D-DB1B6733F618}"/>
    <dgm:cxn modelId="{21735066-473A-49F3-AD2C-18EDC814A240}" type="presOf" srcId="{CE4F8F19-B616-4FE1-8107-300866718231}" destId="{FCDA6BEF-2D48-401E-ACA8-AB561F8CCAAB}" srcOrd="0" destOrd="0" presId="urn:microsoft.com/office/officeart/2016/7/layout/VerticalDownArrowProcess"/>
    <dgm:cxn modelId="{E8088249-FA06-408F-AC48-9A59CE8C1979}" type="presOf" srcId="{210FB6D5-878C-4202-B14C-66D371BF4018}" destId="{408B19C7-D3A4-48E0-9576-9D419565BC20}" srcOrd="0" destOrd="0" presId="urn:microsoft.com/office/officeart/2016/7/layout/VerticalDownArrowProcess"/>
    <dgm:cxn modelId="{52C3B34D-8353-43B5-B2CF-CC44BD1E2E9A}" type="presOf" srcId="{96F4724A-736C-4DE1-A8B4-783079860E8F}" destId="{BA7C7097-68B3-4335-B1B7-B7897AA1D8EF}" srcOrd="1" destOrd="0" presId="urn:microsoft.com/office/officeart/2016/7/layout/VerticalDownArrowProcess"/>
    <dgm:cxn modelId="{3715BE4F-FC02-4F25-8B19-5D92613E2FDF}" type="presOf" srcId="{4D5F72A0-EF0D-4EB2-A8F8-92DD0DF08B5B}" destId="{75B6629A-2B0D-4B70-8FAB-B92F0F007A76}" srcOrd="0" destOrd="0" presId="urn:microsoft.com/office/officeart/2016/7/layout/VerticalDownArrowProcess"/>
    <dgm:cxn modelId="{C3774178-6307-41AB-822B-84DC2720281D}" srcId="{0466B03A-AB2F-48CA-8A13-53D76CB648AE}" destId="{45C84418-2E1C-47C1-8E3A-83930A24F749}" srcOrd="0" destOrd="0" parTransId="{095F8DF2-65F3-4E1B-85E0-843CF6EDE6BC}" sibTransId="{13DA2FFF-C3C6-4207-97D3-203AAA022252}"/>
    <dgm:cxn modelId="{72CFBE7B-09A1-401A-A233-C647D80FCABE}" type="presOf" srcId="{0466B03A-AB2F-48CA-8A13-53D76CB648AE}" destId="{74A0DFD5-B9A5-4800-981D-608BB2E1BD06}" srcOrd="0" destOrd="0" presId="urn:microsoft.com/office/officeart/2016/7/layout/VerticalDownArrowProcess"/>
    <dgm:cxn modelId="{6477E07E-6662-4BCE-9CA2-4BCB42327103}" srcId="{72341FD6-296D-47A4-81DE-74B945834A7B}" destId="{E30A595D-D747-4FBD-B414-D09F017E21B4}" srcOrd="3" destOrd="0" parTransId="{49B6BFFC-5680-486A-9551-652B6010DF4F}" sibTransId="{E90F8481-8D7D-4276-B347-BD069D52D8A9}"/>
    <dgm:cxn modelId="{BEDEA07F-EB2C-42D3-AD64-C7250CBAA73B}" type="presOf" srcId="{553809EB-36F2-44C0-B665-0105B7230A27}" destId="{9158C45A-5E0B-4AA7-903A-3E0C7D9D6AC3}" srcOrd="0" destOrd="0" presId="urn:microsoft.com/office/officeart/2016/7/layout/VerticalDownArrowProcess"/>
    <dgm:cxn modelId="{05DBA588-196B-4182-9CF1-31C558EB78CC}" type="presOf" srcId="{7DDCDC1A-0B25-4CBA-99C0-C4B9F5CA6CA8}" destId="{DA0EC019-5230-4F18-849F-42E7F9195F27}" srcOrd="0" destOrd="0" presId="urn:microsoft.com/office/officeart/2016/7/layout/VerticalDownArrowProcess"/>
    <dgm:cxn modelId="{EFE9258C-6C0F-4B78-93DF-92AA7B1DE29A}" srcId="{72341FD6-296D-47A4-81DE-74B945834A7B}" destId="{1B68CD2B-A12F-4324-BA77-794187845FD3}" srcOrd="0" destOrd="0" parTransId="{1FC09AF4-842F-417F-BD07-B4A46AB11327}" sibTransId="{50467FB6-2853-4510-A3B8-D2A4765D92CE}"/>
    <dgm:cxn modelId="{5AA2DB8D-0F21-45E2-94E7-C020D593AF58}" type="presOf" srcId="{3F5D6EA8-C8DE-4B58-8E92-C3CFCE777B66}" destId="{DA1878B6-6371-443F-B43C-180603C19EB1}" srcOrd="0" destOrd="0" presId="urn:microsoft.com/office/officeart/2016/7/layout/VerticalDownArrowProcess"/>
    <dgm:cxn modelId="{469F1BAF-54CD-4E67-BE78-02F89728860F}" srcId="{72341FD6-296D-47A4-81DE-74B945834A7B}" destId="{69BAFF80-2D47-4FF4-970B-A3AB56C1123E}" srcOrd="1" destOrd="0" parTransId="{2B67E77B-1F76-464B-AC04-6633399F5131}" sibTransId="{6FB03188-5339-4A94-90A2-683EE4326797}"/>
    <dgm:cxn modelId="{0D17A7BB-D4E7-4A93-A73D-9942467B6E4D}" srcId="{E30A595D-D747-4FBD-B414-D09F017E21B4}" destId="{7DDCDC1A-0B25-4CBA-99C0-C4B9F5CA6CA8}" srcOrd="0" destOrd="0" parTransId="{9F1C9F2E-B3B7-48F5-B319-0E3BA0095A88}" sibTransId="{7B290502-CB94-4EE3-B7AB-A3913FDA125C}"/>
    <dgm:cxn modelId="{5DAFBBC1-2D2C-4B0D-85E8-E6BAA130807D}" srcId="{96F4724A-736C-4DE1-A8B4-783079860E8F}" destId="{553809EB-36F2-44C0-B665-0105B7230A27}" srcOrd="0" destOrd="0" parTransId="{B680D55D-E181-496B-B72C-73C46B8D0BC2}" sibTransId="{80CFEB24-271F-4068-80C1-0AB2DF273304}"/>
    <dgm:cxn modelId="{2A8B8FC2-86BA-42E3-A9A7-DF56CEAF6834}" type="presOf" srcId="{1B68CD2B-A12F-4324-BA77-794187845FD3}" destId="{E1172E3B-10A3-43D1-9263-808AFB5E9DB3}" srcOrd="0" destOrd="0" presId="urn:microsoft.com/office/officeart/2016/7/layout/VerticalDownArrowProcess"/>
    <dgm:cxn modelId="{B32158CA-178A-4183-A159-C56150A3C563}" srcId="{72341FD6-296D-47A4-81DE-74B945834A7B}" destId="{0466B03A-AB2F-48CA-8A13-53D76CB648AE}" srcOrd="4" destOrd="0" parTransId="{4710A24E-4515-464E-96D0-A4505DBC65C2}" sibTransId="{6B402B08-8B99-4B03-8D8F-7D5232BBE87B}"/>
    <dgm:cxn modelId="{52DE9CCD-6619-4387-BE1E-EFB0F45AD261}" type="presOf" srcId="{E30A595D-D747-4FBD-B414-D09F017E21B4}" destId="{310180E9-EF4B-4FF5-A87E-673C26D6EBF2}" srcOrd="0" destOrd="0" presId="urn:microsoft.com/office/officeart/2016/7/layout/VerticalDownArrowProcess"/>
    <dgm:cxn modelId="{95E1C8CF-481C-440D-8A40-F7614DE7E3FC}" type="presOf" srcId="{45C84418-2E1C-47C1-8E3A-83930A24F749}" destId="{CD667BD9-9761-4F0D-8841-118B90707CC4}" srcOrd="0" destOrd="0" presId="urn:microsoft.com/office/officeart/2016/7/layout/VerticalDownArrowProcess"/>
    <dgm:cxn modelId="{D5C33BDA-F4AC-422D-8CB5-ABF1356073F8}" srcId="{CE4F8F19-B616-4FE1-8107-300866718231}" destId="{B6ACE9D0-9A08-44B8-8269-00443724213E}" srcOrd="0" destOrd="0" parTransId="{48DEA8F6-E4D0-413B-94CF-E2623D184719}" sibTransId="{9BF134A1-F0E8-4973-9A67-CA76A410C095}"/>
    <dgm:cxn modelId="{0C085CDA-9483-4B14-94AC-68FC43067D4E}" srcId="{3F5D6EA8-C8DE-4B58-8E92-C3CFCE777B66}" destId="{BD2CAA5D-1909-48EA-859A-DC683EBDC457}" srcOrd="0" destOrd="0" parTransId="{FC697C0D-22A2-4307-A084-D4E2D03EE2C5}" sibTransId="{17CE1ED2-7C68-4311-8125-09CD22C26857}"/>
    <dgm:cxn modelId="{AB5948DC-8EC3-4D11-AE03-BD77DC0ABCAB}" type="presOf" srcId="{72341FD6-296D-47A4-81DE-74B945834A7B}" destId="{E0804EA2-742D-436A-B651-9883AABD329A}" srcOrd="0" destOrd="0" presId="urn:microsoft.com/office/officeart/2016/7/layout/VerticalDownArrowProcess"/>
    <dgm:cxn modelId="{ADC7B0E0-D11C-4239-9673-E7891B3285B0}" type="presOf" srcId="{96F4724A-736C-4DE1-A8B4-783079860E8F}" destId="{C47D3E08-D271-40FB-8C28-4C3DA62DF40C}" srcOrd="0" destOrd="0" presId="urn:microsoft.com/office/officeart/2016/7/layout/VerticalDownArrowProcess"/>
    <dgm:cxn modelId="{7E41EDE9-0EDF-4B0E-A634-B88705DD1EF8}" type="presOf" srcId="{3F5D6EA8-C8DE-4B58-8E92-C3CFCE777B66}" destId="{DF178C08-AF28-48A9-B63A-B3ADEC75A406}" srcOrd="1" destOrd="0" presId="urn:microsoft.com/office/officeart/2016/7/layout/VerticalDownArrowProcess"/>
    <dgm:cxn modelId="{6E14A0EA-EEF4-4AA7-9494-932D7022BD2A}" srcId="{1B68CD2B-A12F-4324-BA77-794187845FD3}" destId="{210FB6D5-878C-4202-B14C-66D371BF4018}" srcOrd="0" destOrd="0" parTransId="{EB90A9B4-863B-4CD6-B1C8-9EC47777AA86}" sibTransId="{048F7579-322E-4643-A6F9-7749CC2EF5CC}"/>
    <dgm:cxn modelId="{6C35CFEE-0CE0-4B6F-B9F6-360A7D8EA456}" type="presOf" srcId="{BD2CAA5D-1909-48EA-859A-DC683EBDC457}" destId="{74D403B2-C7A4-40A8-B335-CCBEC39669C4}" srcOrd="0" destOrd="0" presId="urn:microsoft.com/office/officeart/2016/7/layout/VerticalDownArrowProcess"/>
    <dgm:cxn modelId="{66F07EFC-9B6E-4463-9498-609FA5253887}" type="presOf" srcId="{1B68CD2B-A12F-4324-BA77-794187845FD3}" destId="{38BCA2EF-4299-4873-BA26-B47882968305}" srcOrd="1" destOrd="0" presId="urn:microsoft.com/office/officeart/2016/7/layout/VerticalDownArrowProcess"/>
    <dgm:cxn modelId="{5A56408A-3A3C-4802-8B0F-252911B88CE2}" type="presParOf" srcId="{E0804EA2-742D-436A-B651-9883AABD329A}" destId="{4F219DCF-1B78-4A50-A07A-8273811855B2}" srcOrd="0" destOrd="0" presId="urn:microsoft.com/office/officeart/2016/7/layout/VerticalDownArrowProcess"/>
    <dgm:cxn modelId="{E5FA7EB4-6A56-4316-9098-531C21BCF404}" type="presParOf" srcId="{4F219DCF-1B78-4A50-A07A-8273811855B2}" destId="{FCDA6BEF-2D48-401E-ACA8-AB561F8CCAAB}" srcOrd="0" destOrd="0" presId="urn:microsoft.com/office/officeart/2016/7/layout/VerticalDownArrowProcess"/>
    <dgm:cxn modelId="{4A6625CA-2BFA-47C3-ABFD-FB8B28E9A8DD}" type="presParOf" srcId="{4F219DCF-1B78-4A50-A07A-8273811855B2}" destId="{62083237-92F6-4A2C-8D54-F1E037A031D1}" srcOrd="1" destOrd="0" presId="urn:microsoft.com/office/officeart/2016/7/layout/VerticalDownArrowProcess"/>
    <dgm:cxn modelId="{A4653E62-D5F1-4A50-A99A-88EDCFA417D7}" type="presParOf" srcId="{E0804EA2-742D-436A-B651-9883AABD329A}" destId="{15D5F3AD-3D14-4738-AE03-BF4683CD207B}" srcOrd="1" destOrd="0" presId="urn:microsoft.com/office/officeart/2016/7/layout/VerticalDownArrowProcess"/>
    <dgm:cxn modelId="{146E9B50-FD89-4CF7-980E-8AF21C0D2830}" type="presParOf" srcId="{E0804EA2-742D-436A-B651-9883AABD329A}" destId="{1370A34C-9AFD-4165-A0A7-54527807DDAB}" srcOrd="2" destOrd="0" presId="urn:microsoft.com/office/officeart/2016/7/layout/VerticalDownArrowProcess"/>
    <dgm:cxn modelId="{09B69E37-AD00-4DA4-A368-36004CD196BD}" type="presParOf" srcId="{1370A34C-9AFD-4165-A0A7-54527807DDAB}" destId="{DA1878B6-6371-443F-B43C-180603C19EB1}" srcOrd="0" destOrd="0" presId="urn:microsoft.com/office/officeart/2016/7/layout/VerticalDownArrowProcess"/>
    <dgm:cxn modelId="{1FF02A2B-09AB-4311-B919-32CE75FA5458}" type="presParOf" srcId="{1370A34C-9AFD-4165-A0A7-54527807DDAB}" destId="{DF178C08-AF28-48A9-B63A-B3ADEC75A406}" srcOrd="1" destOrd="0" presId="urn:microsoft.com/office/officeart/2016/7/layout/VerticalDownArrowProcess"/>
    <dgm:cxn modelId="{4208077A-DAA6-4D71-961A-D2F9C5AD6C51}" type="presParOf" srcId="{1370A34C-9AFD-4165-A0A7-54527807DDAB}" destId="{74D403B2-C7A4-40A8-B335-CCBEC39669C4}" srcOrd="2" destOrd="0" presId="urn:microsoft.com/office/officeart/2016/7/layout/VerticalDownArrowProcess"/>
    <dgm:cxn modelId="{D392FF64-3764-4A2D-AEF2-671762BA6999}" type="presParOf" srcId="{E0804EA2-742D-436A-B651-9883AABD329A}" destId="{C776525B-A732-487F-8233-3A75C32F3D24}" srcOrd="3" destOrd="0" presId="urn:microsoft.com/office/officeart/2016/7/layout/VerticalDownArrowProcess"/>
    <dgm:cxn modelId="{8C0A5D1D-B717-430B-B00A-AE06FC77BB01}" type="presParOf" srcId="{E0804EA2-742D-436A-B651-9883AABD329A}" destId="{4A315320-6A88-41D5-9708-F412CBB9E152}" srcOrd="4" destOrd="0" presId="urn:microsoft.com/office/officeart/2016/7/layout/VerticalDownArrowProcess"/>
    <dgm:cxn modelId="{FA7D4695-E84C-4795-91D7-28324BC66B06}" type="presParOf" srcId="{4A315320-6A88-41D5-9708-F412CBB9E152}" destId="{74A0DFD5-B9A5-4800-981D-608BB2E1BD06}" srcOrd="0" destOrd="0" presId="urn:microsoft.com/office/officeart/2016/7/layout/VerticalDownArrowProcess"/>
    <dgm:cxn modelId="{14C4EB29-8A47-4669-968A-1B7699ACC7B8}" type="presParOf" srcId="{4A315320-6A88-41D5-9708-F412CBB9E152}" destId="{BC5015F7-40BD-4492-A5DF-CC877937BFA2}" srcOrd="1" destOrd="0" presId="urn:microsoft.com/office/officeart/2016/7/layout/VerticalDownArrowProcess"/>
    <dgm:cxn modelId="{C18E481B-B3A9-4BBF-809C-1F20D9CFE610}" type="presParOf" srcId="{4A315320-6A88-41D5-9708-F412CBB9E152}" destId="{CD667BD9-9761-4F0D-8841-118B90707CC4}" srcOrd="2" destOrd="0" presId="urn:microsoft.com/office/officeart/2016/7/layout/VerticalDownArrowProcess"/>
    <dgm:cxn modelId="{D21B9209-F6C0-4A6F-A031-4053F1783163}" type="presParOf" srcId="{E0804EA2-742D-436A-B651-9883AABD329A}" destId="{382CDD9C-DD9B-4460-BF2E-BD6F1045F785}" srcOrd="5" destOrd="0" presId="urn:microsoft.com/office/officeart/2016/7/layout/VerticalDownArrowProcess"/>
    <dgm:cxn modelId="{A4C32DDC-1D6D-4A6A-BD96-3502D90921C3}" type="presParOf" srcId="{E0804EA2-742D-436A-B651-9883AABD329A}" destId="{4B4CC060-BF6B-4ADE-9ECF-EC63D88F97A0}" srcOrd="6" destOrd="0" presId="urn:microsoft.com/office/officeart/2016/7/layout/VerticalDownArrowProcess"/>
    <dgm:cxn modelId="{BF9E2F1A-7300-4CAC-8A41-4E62A7393D92}" type="presParOf" srcId="{4B4CC060-BF6B-4ADE-9ECF-EC63D88F97A0}" destId="{310180E9-EF4B-4FF5-A87E-673C26D6EBF2}" srcOrd="0" destOrd="0" presId="urn:microsoft.com/office/officeart/2016/7/layout/VerticalDownArrowProcess"/>
    <dgm:cxn modelId="{6F762FF0-E2BF-49C0-9DB9-21D9414EB43F}" type="presParOf" srcId="{4B4CC060-BF6B-4ADE-9ECF-EC63D88F97A0}" destId="{F9ED6894-52E4-4C58-B380-81F0A2C9AF51}" srcOrd="1" destOrd="0" presId="urn:microsoft.com/office/officeart/2016/7/layout/VerticalDownArrowProcess"/>
    <dgm:cxn modelId="{5828E8E2-5637-4837-A868-27F67C55B678}" type="presParOf" srcId="{4B4CC060-BF6B-4ADE-9ECF-EC63D88F97A0}" destId="{DA0EC019-5230-4F18-849F-42E7F9195F27}" srcOrd="2" destOrd="0" presId="urn:microsoft.com/office/officeart/2016/7/layout/VerticalDownArrowProcess"/>
    <dgm:cxn modelId="{2D042B51-8879-41E7-BB46-09E8B450CBC9}" type="presParOf" srcId="{E0804EA2-742D-436A-B651-9883AABD329A}" destId="{581EAAEC-FF00-4FBA-8793-D8C484FA759D}" srcOrd="7" destOrd="0" presId="urn:microsoft.com/office/officeart/2016/7/layout/VerticalDownArrowProcess"/>
    <dgm:cxn modelId="{1D70B37D-9893-4F73-997E-BF03AD2C62BB}" type="presParOf" srcId="{E0804EA2-742D-436A-B651-9883AABD329A}" destId="{CB422252-5635-4CB9-961B-5C8E91C8D48E}" srcOrd="8" destOrd="0" presId="urn:microsoft.com/office/officeart/2016/7/layout/VerticalDownArrowProcess"/>
    <dgm:cxn modelId="{237BD721-C308-41C0-B5E8-2F8C77E92583}" type="presParOf" srcId="{CB422252-5635-4CB9-961B-5C8E91C8D48E}" destId="{C47D3E08-D271-40FB-8C28-4C3DA62DF40C}" srcOrd="0" destOrd="0" presId="urn:microsoft.com/office/officeart/2016/7/layout/VerticalDownArrowProcess"/>
    <dgm:cxn modelId="{4CE6EAB4-7226-4E88-A993-C6B56E89770C}" type="presParOf" srcId="{CB422252-5635-4CB9-961B-5C8E91C8D48E}" destId="{BA7C7097-68B3-4335-B1B7-B7897AA1D8EF}" srcOrd="1" destOrd="0" presId="urn:microsoft.com/office/officeart/2016/7/layout/VerticalDownArrowProcess"/>
    <dgm:cxn modelId="{F47ADB3A-BFF2-42D7-96E0-8D54C82D6988}" type="presParOf" srcId="{CB422252-5635-4CB9-961B-5C8E91C8D48E}" destId="{9158C45A-5E0B-4AA7-903A-3E0C7D9D6AC3}" srcOrd="2" destOrd="0" presId="urn:microsoft.com/office/officeart/2016/7/layout/VerticalDownArrowProcess"/>
    <dgm:cxn modelId="{7BBB4E71-0EE8-42A6-A750-F52D15091546}" type="presParOf" srcId="{E0804EA2-742D-436A-B651-9883AABD329A}" destId="{17697BE8-AA17-4248-8BB0-001AF1DBE855}" srcOrd="9" destOrd="0" presId="urn:microsoft.com/office/officeart/2016/7/layout/VerticalDownArrowProcess"/>
    <dgm:cxn modelId="{A72905A2-126B-42D9-B5CE-CA19DF62A1BA}" type="presParOf" srcId="{E0804EA2-742D-436A-B651-9883AABD329A}" destId="{DAC9D3D0-8AD1-4025-8D91-936B37AD80FA}" srcOrd="10" destOrd="0" presId="urn:microsoft.com/office/officeart/2016/7/layout/VerticalDownArrowProcess"/>
    <dgm:cxn modelId="{2DBB1557-6D56-489B-BB4F-521E9933257C}" type="presParOf" srcId="{DAC9D3D0-8AD1-4025-8D91-936B37AD80FA}" destId="{03FA1D21-0119-477D-9515-7646AFD7F515}" srcOrd="0" destOrd="0" presId="urn:microsoft.com/office/officeart/2016/7/layout/VerticalDownArrowProcess"/>
    <dgm:cxn modelId="{701543B9-B7CD-483D-B4C3-CE021D94CB21}" type="presParOf" srcId="{DAC9D3D0-8AD1-4025-8D91-936B37AD80FA}" destId="{6EA8DE9F-7924-43BB-BCF2-086E7C1FFC1E}" srcOrd="1" destOrd="0" presId="urn:microsoft.com/office/officeart/2016/7/layout/VerticalDownArrowProcess"/>
    <dgm:cxn modelId="{967351BA-F0AA-4A48-BA88-2A882C53F79A}" type="presParOf" srcId="{DAC9D3D0-8AD1-4025-8D91-936B37AD80FA}" destId="{75B6629A-2B0D-4B70-8FAB-B92F0F007A76}" srcOrd="2" destOrd="0" presId="urn:microsoft.com/office/officeart/2016/7/layout/VerticalDownArrowProcess"/>
    <dgm:cxn modelId="{EC934D94-7DC0-4D54-95CA-83E2982187B8}" type="presParOf" srcId="{E0804EA2-742D-436A-B651-9883AABD329A}" destId="{3D2D4956-09AB-4C48-89EB-19D7C108C289}" srcOrd="11" destOrd="0" presId="urn:microsoft.com/office/officeart/2016/7/layout/VerticalDownArrowProcess"/>
    <dgm:cxn modelId="{8BCD1FFF-3CAD-4B96-9317-49488A2C7D62}" type="presParOf" srcId="{E0804EA2-742D-436A-B651-9883AABD329A}" destId="{D5C2F3F8-5366-4E43-8443-C34A990CC30A}" srcOrd="12" destOrd="0" presId="urn:microsoft.com/office/officeart/2016/7/layout/VerticalDownArrowProcess"/>
    <dgm:cxn modelId="{63A381A4-6279-409B-8638-FA2805BF19CE}" type="presParOf" srcId="{D5C2F3F8-5366-4E43-8443-C34A990CC30A}" destId="{E1172E3B-10A3-43D1-9263-808AFB5E9DB3}" srcOrd="0" destOrd="0" presId="urn:microsoft.com/office/officeart/2016/7/layout/VerticalDownArrowProcess"/>
    <dgm:cxn modelId="{54315CFA-3BCD-4A76-9825-B31DB4D68129}" type="presParOf" srcId="{D5C2F3F8-5366-4E43-8443-C34A990CC30A}" destId="{38BCA2EF-4299-4873-BA26-B47882968305}" srcOrd="1" destOrd="0" presId="urn:microsoft.com/office/officeart/2016/7/layout/VerticalDownArrowProcess"/>
    <dgm:cxn modelId="{4B578A51-4EAC-4D0E-AF9E-54BD201398F5}" type="presParOf" srcId="{D5C2F3F8-5366-4E43-8443-C34A990CC30A}" destId="{408B19C7-D3A4-48E0-9576-9D419565BC20}"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0B7F-1565-4D00-81C3-E5C7280084C5}">
      <dsp:nvSpPr>
        <dsp:cNvPr id="0" name=""/>
        <dsp:cNvSpPr/>
      </dsp:nvSpPr>
      <dsp:spPr>
        <a:xfrm>
          <a:off x="0" y="406"/>
          <a:ext cx="10444089" cy="9510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74005D-3A42-4295-935A-9C1022FE5390}">
      <dsp:nvSpPr>
        <dsp:cNvPr id="0" name=""/>
        <dsp:cNvSpPr/>
      </dsp:nvSpPr>
      <dsp:spPr>
        <a:xfrm>
          <a:off x="287700" y="214398"/>
          <a:ext cx="523091" cy="523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9CE5B-450E-48AE-A13C-49D577DBFD25}">
      <dsp:nvSpPr>
        <dsp:cNvPr id="0" name=""/>
        <dsp:cNvSpPr/>
      </dsp:nvSpPr>
      <dsp:spPr>
        <a:xfrm>
          <a:off x="1098491" y="406"/>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dirty="0"/>
            <a:t>The model that built in the above case study has gone to deployment and Zomato has been impressed with data analysis and has been believing that the analysis going to be impactful.</a:t>
          </a:r>
        </a:p>
      </dsp:txBody>
      <dsp:txXfrm>
        <a:off x="1098491" y="406"/>
        <a:ext cx="9345597" cy="951074"/>
      </dsp:txXfrm>
    </dsp:sp>
    <dsp:sp modelId="{3E63B43B-3B63-4F0B-8EC7-A4D254232D64}">
      <dsp:nvSpPr>
        <dsp:cNvPr id="0" name=""/>
        <dsp:cNvSpPr/>
      </dsp:nvSpPr>
      <dsp:spPr>
        <a:xfrm>
          <a:off x="0" y="1189250"/>
          <a:ext cx="10444089" cy="9510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5D4CE-0DCC-41BF-988C-CD66687578B2}">
      <dsp:nvSpPr>
        <dsp:cNvPr id="0" name=""/>
        <dsp:cNvSpPr/>
      </dsp:nvSpPr>
      <dsp:spPr>
        <a:xfrm>
          <a:off x="287700" y="1403241"/>
          <a:ext cx="523091" cy="523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76F3D-3953-4560-9FBA-90844D423DB6}">
      <dsp:nvSpPr>
        <dsp:cNvPr id="0" name=""/>
        <dsp:cNvSpPr/>
      </dsp:nvSpPr>
      <dsp:spPr>
        <a:xfrm>
          <a:off x="1098491" y="1189250"/>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a:t>Now Zomato has been observing the orders happening online and offline, Due to offline orders, Zomato is not able to attract customers with diverse items and offers, and the user subscription also getting low. So, it has decided to give you the project on the same. </a:t>
          </a:r>
        </a:p>
      </dsp:txBody>
      <dsp:txXfrm>
        <a:off x="1098491" y="1189250"/>
        <a:ext cx="9345597" cy="951074"/>
      </dsp:txXfrm>
    </dsp:sp>
    <dsp:sp modelId="{C9F2062E-BF0B-4E85-A44B-62FB787D1A73}">
      <dsp:nvSpPr>
        <dsp:cNvPr id="0" name=""/>
        <dsp:cNvSpPr/>
      </dsp:nvSpPr>
      <dsp:spPr>
        <a:xfrm>
          <a:off x="0" y="2378093"/>
          <a:ext cx="10444089" cy="9510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84620-58BF-4524-951F-BF6E8EF7E21F}">
      <dsp:nvSpPr>
        <dsp:cNvPr id="0" name=""/>
        <dsp:cNvSpPr/>
      </dsp:nvSpPr>
      <dsp:spPr>
        <a:xfrm>
          <a:off x="287700" y="2592085"/>
          <a:ext cx="523091" cy="523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3BF0EF-E619-44AA-8157-777C3219D240}">
      <dsp:nvSpPr>
        <dsp:cNvPr id="0" name=""/>
        <dsp:cNvSpPr/>
      </dsp:nvSpPr>
      <dsp:spPr>
        <a:xfrm>
          <a:off x="1098491" y="2378093"/>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a:t>Now the problem statement is that Zomato wants to know whether the customer would order the orders online or offline so that Zomato can take further strategies to improve the online order.</a:t>
          </a:r>
        </a:p>
      </dsp:txBody>
      <dsp:txXfrm>
        <a:off x="1098491" y="2378093"/>
        <a:ext cx="9345597" cy="95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64C3C-CA3A-4D76-BE75-3C3167F11C52}">
      <dsp:nvSpPr>
        <dsp:cNvPr id="0" name=""/>
        <dsp:cNvSpPr/>
      </dsp:nvSpPr>
      <dsp:spPr>
        <a:xfrm>
          <a:off x="334624" y="761612"/>
          <a:ext cx="1041169" cy="104116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581F6-AFF8-40AA-A93F-11216533C352}">
      <dsp:nvSpPr>
        <dsp:cNvPr id="0" name=""/>
        <dsp:cNvSpPr/>
      </dsp:nvSpPr>
      <dsp:spPr>
        <a:xfrm>
          <a:off x="556513" y="983500"/>
          <a:ext cx="597392" cy="59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707E13-E2C8-4BD3-9216-923B162C98BC}">
      <dsp:nvSpPr>
        <dsp:cNvPr id="0" name=""/>
        <dsp:cNvSpPr/>
      </dsp:nvSpPr>
      <dsp:spPr>
        <a:xfrm>
          <a:off x="1791"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IN" sz="1100" b="1" kern="1200" dirty="0"/>
            <a:t>Univariate Analysis:</a:t>
          </a:r>
        </a:p>
        <a:p>
          <a:pPr marL="0" lvl="0" indent="0" algn="just" defTabSz="488950">
            <a:lnSpc>
              <a:spcPct val="100000"/>
            </a:lnSpc>
            <a:spcBef>
              <a:spcPct val="0"/>
            </a:spcBef>
            <a:spcAft>
              <a:spcPct val="35000"/>
            </a:spcAft>
            <a:buNone/>
            <a:defRPr cap="all"/>
          </a:pPr>
          <a:r>
            <a:rPr lang="en-IN" sz="1100" kern="1200" cap="none" dirty="0">
              <a:latin typeface="Times New Roman" panose="02020603050405020304" pitchFamily="18" charset="0"/>
              <a:cs typeface="Times New Roman" panose="02020603050405020304" pitchFamily="18" charset="0"/>
            </a:rPr>
            <a:t>The univariate analysis analyses the variables individually. The project plotted the cost of online order vs. No online order to see the distribution of the target variable.</a:t>
          </a:r>
          <a:endParaRPr lang="en-US" sz="1100" kern="1200" cap="none" dirty="0">
            <a:latin typeface="Times New Roman" panose="02020603050405020304" pitchFamily="18" charset="0"/>
            <a:cs typeface="Times New Roman" panose="02020603050405020304" pitchFamily="18" charset="0"/>
          </a:endParaRPr>
        </a:p>
      </dsp:txBody>
      <dsp:txXfrm>
        <a:off x="1791" y="2127080"/>
        <a:ext cx="1706835" cy="1462645"/>
      </dsp:txXfrm>
    </dsp:sp>
    <dsp:sp modelId="{A2954912-1166-485F-811B-67B95997F3AA}">
      <dsp:nvSpPr>
        <dsp:cNvPr id="0" name=""/>
        <dsp:cNvSpPr/>
      </dsp:nvSpPr>
      <dsp:spPr>
        <a:xfrm>
          <a:off x="2340157" y="761612"/>
          <a:ext cx="1041169" cy="104116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983C5-DAAC-46E3-A34C-42E741556DBF}">
      <dsp:nvSpPr>
        <dsp:cNvPr id="0" name=""/>
        <dsp:cNvSpPr/>
      </dsp:nvSpPr>
      <dsp:spPr>
        <a:xfrm>
          <a:off x="2562045" y="983500"/>
          <a:ext cx="597392" cy="59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56F5E-F5C0-462B-9323-101EB90FFF1E}">
      <dsp:nvSpPr>
        <dsp:cNvPr id="0" name=""/>
        <dsp:cNvSpPr/>
      </dsp:nvSpPr>
      <dsp:spPr>
        <a:xfrm>
          <a:off x="2007324"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b="1" kern="1200" dirty="0"/>
            <a:t>Bivariate Analysis:</a:t>
          </a:r>
        </a:p>
        <a:p>
          <a:pPr marL="0" lvl="0" indent="0" algn="just" defTabSz="488950">
            <a:lnSpc>
              <a:spcPct val="100000"/>
            </a:lnSpc>
            <a:spcBef>
              <a:spcPct val="0"/>
            </a:spcBef>
            <a:spcAft>
              <a:spcPct val="35000"/>
            </a:spcAft>
            <a:buNone/>
            <a:defRPr cap="all"/>
          </a:pPr>
          <a:r>
            <a:rPr lang="en-US" sz="1100" kern="1200" cap="none" dirty="0">
              <a:latin typeface="Times New Roman" panose="02020603050405020304" pitchFamily="18" charset="0"/>
              <a:cs typeface="Times New Roman" panose="02020603050405020304" pitchFamily="18" charset="0"/>
            </a:rPr>
            <a:t>The bivariate analysis analyses the relationship between two variables. The project visualized the relationship between the target variable and important features such as location, book table, type, city, and cost</a:t>
          </a:r>
        </a:p>
      </dsp:txBody>
      <dsp:txXfrm>
        <a:off x="2007324" y="2127080"/>
        <a:ext cx="1706835" cy="1462645"/>
      </dsp:txXfrm>
    </dsp:sp>
    <dsp:sp modelId="{8094A334-0E3C-4AE2-8276-AF2726362958}">
      <dsp:nvSpPr>
        <dsp:cNvPr id="0" name=""/>
        <dsp:cNvSpPr/>
      </dsp:nvSpPr>
      <dsp:spPr>
        <a:xfrm>
          <a:off x="4345689" y="761612"/>
          <a:ext cx="1041169" cy="104116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8D0AA-B7A7-4EC5-BFAB-8786EB9B49E3}">
      <dsp:nvSpPr>
        <dsp:cNvPr id="0" name=""/>
        <dsp:cNvSpPr/>
      </dsp:nvSpPr>
      <dsp:spPr>
        <a:xfrm>
          <a:off x="4567577" y="983500"/>
          <a:ext cx="597392" cy="59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71B1D2-C885-4281-8247-640A9C32E5F2}">
      <dsp:nvSpPr>
        <dsp:cNvPr id="0" name=""/>
        <dsp:cNvSpPr/>
      </dsp:nvSpPr>
      <dsp:spPr>
        <a:xfrm>
          <a:off x="4012856"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IN" sz="1100" b="1" kern="1200" dirty="0"/>
            <a:t>Multivariate Analysis:</a:t>
          </a:r>
        </a:p>
        <a:p>
          <a:pPr marL="0" lvl="0" indent="0" algn="just" defTabSz="488950">
            <a:lnSpc>
              <a:spcPct val="100000"/>
            </a:lnSpc>
            <a:spcBef>
              <a:spcPct val="0"/>
            </a:spcBef>
            <a:spcAft>
              <a:spcPct val="35000"/>
            </a:spcAft>
            <a:buNone/>
            <a:defRPr cap="all"/>
          </a:pPr>
          <a:r>
            <a:rPr lang="en-IN" sz="1100" kern="1200" cap="none" dirty="0">
              <a:latin typeface="Times New Roman" panose="02020603050405020304" pitchFamily="18" charset="0"/>
              <a:cs typeface="Times New Roman" panose="02020603050405020304" pitchFamily="18" charset="0"/>
            </a:rPr>
            <a:t>A pair plot is plotted to find the corelation between various variables in the dataset, we can’t derive a conclusion or any correlations</a:t>
          </a:r>
          <a:r>
            <a:rPr lang="en-IN" sz="1100" kern="1200" dirty="0"/>
            <a:t>. </a:t>
          </a:r>
          <a:endParaRPr lang="en-US" sz="1100" kern="1200" dirty="0"/>
        </a:p>
      </dsp:txBody>
      <dsp:txXfrm>
        <a:off x="4012856" y="2127080"/>
        <a:ext cx="1706835" cy="1462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A6BEF-2D48-401E-ACA8-AB561F8CCAAB}">
      <dsp:nvSpPr>
        <dsp:cNvPr id="0" name=""/>
        <dsp:cNvSpPr/>
      </dsp:nvSpPr>
      <dsp:spPr>
        <a:xfrm>
          <a:off x="0" y="3922021"/>
          <a:ext cx="2628900" cy="42918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Random Forest</a:t>
          </a:r>
        </a:p>
      </dsp:txBody>
      <dsp:txXfrm>
        <a:off x="0" y="3922021"/>
        <a:ext cx="2628900" cy="429184"/>
      </dsp:txXfrm>
    </dsp:sp>
    <dsp:sp modelId="{62083237-92F6-4A2C-8D54-F1E037A031D1}">
      <dsp:nvSpPr>
        <dsp:cNvPr id="0" name=""/>
        <dsp:cNvSpPr/>
      </dsp:nvSpPr>
      <dsp:spPr>
        <a:xfrm>
          <a:off x="2628900" y="3922021"/>
          <a:ext cx="7886700" cy="42918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dirty="0"/>
            <a:t>Perform Random Forest classification to determine feature importance</a:t>
          </a:r>
        </a:p>
      </dsp:txBody>
      <dsp:txXfrm>
        <a:off x="2628900" y="3922021"/>
        <a:ext cx="7886700" cy="429184"/>
      </dsp:txXfrm>
    </dsp:sp>
    <dsp:sp modelId="{DF178C08-AF28-48A9-B63A-B3ADEC75A406}">
      <dsp:nvSpPr>
        <dsp:cNvPr id="0" name=""/>
        <dsp:cNvSpPr/>
      </dsp:nvSpPr>
      <dsp:spPr>
        <a:xfrm rot="10800000">
          <a:off x="0" y="3268373"/>
          <a:ext cx="2628900" cy="660086"/>
        </a:xfrm>
        <a:prstGeom prst="upArrowCallout">
          <a:avLst>
            <a:gd name="adj1" fmla="val 5000"/>
            <a:gd name="adj2" fmla="val 10000"/>
            <a:gd name="adj3" fmla="val 15000"/>
            <a:gd name="adj4" fmla="val 64977"/>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t>Lasso regression</a:t>
          </a:r>
        </a:p>
      </dsp:txBody>
      <dsp:txXfrm rot="-10800000">
        <a:off x="0" y="3268373"/>
        <a:ext cx="2628900" cy="429055"/>
      </dsp:txXfrm>
    </dsp:sp>
    <dsp:sp modelId="{74D403B2-C7A4-40A8-B335-CCBEC39669C4}">
      <dsp:nvSpPr>
        <dsp:cNvPr id="0" name=""/>
        <dsp:cNvSpPr/>
      </dsp:nvSpPr>
      <dsp:spPr>
        <a:xfrm>
          <a:off x="2628900" y="3268373"/>
          <a:ext cx="7886700" cy="429055"/>
        </a:xfrm>
        <a:prstGeom prst="rect">
          <a:avLst/>
        </a:prstGeom>
        <a:solidFill>
          <a:schemeClr val="accent2">
            <a:tint val="40000"/>
            <a:alpha val="90000"/>
            <a:hueOff val="-141538"/>
            <a:satOff val="-12558"/>
            <a:lumOff val="-128"/>
            <a:alphaOff val="0"/>
          </a:schemeClr>
        </a:solidFill>
        <a:ln w="12700" cap="flat" cmpd="sng" algn="ctr">
          <a:solidFill>
            <a:schemeClr val="accent2">
              <a:tint val="40000"/>
              <a:alpha val="90000"/>
              <a:hueOff val="-141538"/>
              <a:satOff val="-12558"/>
              <a:lumOff val="-1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dirty="0"/>
            <a:t>Perform Lasso regression to select the most relevant features</a:t>
          </a:r>
        </a:p>
      </dsp:txBody>
      <dsp:txXfrm>
        <a:off x="2628900" y="3268373"/>
        <a:ext cx="7886700" cy="429055"/>
      </dsp:txXfrm>
    </dsp:sp>
    <dsp:sp modelId="{BC5015F7-40BD-4492-A5DF-CC877937BFA2}">
      <dsp:nvSpPr>
        <dsp:cNvPr id="0" name=""/>
        <dsp:cNvSpPr/>
      </dsp:nvSpPr>
      <dsp:spPr>
        <a:xfrm rot="10800000">
          <a:off x="0" y="2614724"/>
          <a:ext cx="2628900" cy="660086"/>
        </a:xfrm>
        <a:prstGeom prst="upArrowCallout">
          <a:avLst>
            <a:gd name="adj1" fmla="val 5000"/>
            <a:gd name="adj2" fmla="val 10000"/>
            <a:gd name="adj3" fmla="val 15000"/>
            <a:gd name="adj4" fmla="val 64977"/>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T-test</a:t>
          </a:r>
        </a:p>
      </dsp:txBody>
      <dsp:txXfrm rot="-10800000">
        <a:off x="0" y="2614724"/>
        <a:ext cx="2628900" cy="429055"/>
      </dsp:txXfrm>
    </dsp:sp>
    <dsp:sp modelId="{CD667BD9-9761-4F0D-8841-118B90707CC4}">
      <dsp:nvSpPr>
        <dsp:cNvPr id="0" name=""/>
        <dsp:cNvSpPr/>
      </dsp:nvSpPr>
      <dsp:spPr>
        <a:xfrm>
          <a:off x="2628900" y="2614724"/>
          <a:ext cx="7886700" cy="429055"/>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Perform t-test to compare "online_order" rate between restaurants with and without table booking</a:t>
          </a:r>
        </a:p>
      </dsp:txBody>
      <dsp:txXfrm>
        <a:off x="2628900" y="2614724"/>
        <a:ext cx="7886700" cy="429055"/>
      </dsp:txXfrm>
    </dsp:sp>
    <dsp:sp modelId="{F9ED6894-52E4-4C58-B380-81F0A2C9AF51}">
      <dsp:nvSpPr>
        <dsp:cNvPr id="0" name=""/>
        <dsp:cNvSpPr/>
      </dsp:nvSpPr>
      <dsp:spPr>
        <a:xfrm rot="10800000">
          <a:off x="0" y="1961076"/>
          <a:ext cx="2628900" cy="660086"/>
        </a:xfrm>
        <a:prstGeom prst="upArrowCallout">
          <a:avLst>
            <a:gd name="adj1" fmla="val 5000"/>
            <a:gd name="adj2" fmla="val 10000"/>
            <a:gd name="adj3" fmla="val 15000"/>
            <a:gd name="adj4" fmla="val 64977"/>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Visualize</a:t>
          </a:r>
        </a:p>
      </dsp:txBody>
      <dsp:txXfrm rot="-10800000">
        <a:off x="0" y="1961076"/>
        <a:ext cx="2628900" cy="429055"/>
      </dsp:txXfrm>
    </dsp:sp>
    <dsp:sp modelId="{DA0EC019-5230-4F18-849F-42E7F9195F27}">
      <dsp:nvSpPr>
        <dsp:cNvPr id="0" name=""/>
        <dsp:cNvSpPr/>
      </dsp:nvSpPr>
      <dsp:spPr>
        <a:xfrm>
          <a:off x="2628900" y="1961076"/>
          <a:ext cx="7886700" cy="42905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Visualize the relationship between the target variable and important features</a:t>
          </a:r>
        </a:p>
      </dsp:txBody>
      <dsp:txXfrm>
        <a:off x="2628900" y="1961076"/>
        <a:ext cx="7886700" cy="429055"/>
      </dsp:txXfrm>
    </dsp:sp>
    <dsp:sp modelId="{BA7C7097-68B3-4335-B1B7-B7897AA1D8EF}">
      <dsp:nvSpPr>
        <dsp:cNvPr id="0" name=""/>
        <dsp:cNvSpPr/>
      </dsp:nvSpPr>
      <dsp:spPr>
        <a:xfrm rot="10800000">
          <a:off x="0" y="1307428"/>
          <a:ext cx="2628900" cy="660086"/>
        </a:xfrm>
        <a:prstGeom prst="upArrowCallout">
          <a:avLst>
            <a:gd name="adj1" fmla="val 5000"/>
            <a:gd name="adj2" fmla="val 10000"/>
            <a:gd name="adj3" fmla="val 15000"/>
            <a:gd name="adj4" fmla="val 64977"/>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Plot</a:t>
          </a:r>
        </a:p>
      </dsp:txBody>
      <dsp:txXfrm rot="-10800000">
        <a:off x="0" y="1307428"/>
        <a:ext cx="2628900" cy="429055"/>
      </dsp:txXfrm>
    </dsp:sp>
    <dsp:sp modelId="{9158C45A-5E0B-4AA7-903A-3E0C7D9D6AC3}">
      <dsp:nvSpPr>
        <dsp:cNvPr id="0" name=""/>
        <dsp:cNvSpPr/>
      </dsp:nvSpPr>
      <dsp:spPr>
        <a:xfrm>
          <a:off x="2628900" y="1307428"/>
          <a:ext cx="7886700" cy="429055"/>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Plot the correlation matrix</a:t>
          </a:r>
        </a:p>
      </dsp:txBody>
      <dsp:txXfrm>
        <a:off x="2628900" y="1307428"/>
        <a:ext cx="7886700" cy="429055"/>
      </dsp:txXfrm>
    </dsp:sp>
    <dsp:sp modelId="{6EA8DE9F-7924-43BB-BCF2-086E7C1FFC1E}">
      <dsp:nvSpPr>
        <dsp:cNvPr id="0" name=""/>
        <dsp:cNvSpPr/>
      </dsp:nvSpPr>
      <dsp:spPr>
        <a:xfrm rot="10800000">
          <a:off x="0" y="653780"/>
          <a:ext cx="2628900" cy="660086"/>
        </a:xfrm>
        <a:prstGeom prst="upArrowCallout">
          <a:avLst>
            <a:gd name="adj1" fmla="val 5000"/>
            <a:gd name="adj2" fmla="val 10000"/>
            <a:gd name="adj3" fmla="val 15000"/>
            <a:gd name="adj4" fmla="val 64977"/>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Check</a:t>
          </a:r>
        </a:p>
      </dsp:txBody>
      <dsp:txXfrm rot="-10800000">
        <a:off x="0" y="653780"/>
        <a:ext cx="2628900" cy="429055"/>
      </dsp:txXfrm>
    </dsp:sp>
    <dsp:sp modelId="{75B6629A-2B0D-4B70-8FAB-B92F0F007A76}">
      <dsp:nvSpPr>
        <dsp:cNvPr id="0" name=""/>
        <dsp:cNvSpPr/>
      </dsp:nvSpPr>
      <dsp:spPr>
        <a:xfrm>
          <a:off x="2628900" y="653780"/>
          <a:ext cx="7886700" cy="429055"/>
        </a:xfrm>
        <a:prstGeom prst="rect">
          <a:avLst/>
        </a:prstGeom>
        <a:solidFill>
          <a:schemeClr val="accent2">
            <a:tint val="40000"/>
            <a:alpha val="90000"/>
            <a:hueOff val="-707688"/>
            <a:satOff val="-62788"/>
            <a:lumOff val="-641"/>
            <a:alphaOff val="0"/>
          </a:schemeClr>
        </a:solidFill>
        <a:ln w="12700" cap="flat" cmpd="sng" algn="ctr">
          <a:solidFill>
            <a:schemeClr val="accent2">
              <a:tint val="40000"/>
              <a:alpha val="90000"/>
              <a:hueOff val="-707688"/>
              <a:satOff val="-62788"/>
              <a:lumOff val="-6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Check the distribution of the target variable</a:t>
          </a:r>
        </a:p>
      </dsp:txBody>
      <dsp:txXfrm>
        <a:off x="2628900" y="653780"/>
        <a:ext cx="7886700" cy="429055"/>
      </dsp:txXfrm>
    </dsp:sp>
    <dsp:sp modelId="{38BCA2EF-4299-4873-BA26-B47882968305}">
      <dsp:nvSpPr>
        <dsp:cNvPr id="0" name=""/>
        <dsp:cNvSpPr/>
      </dsp:nvSpPr>
      <dsp:spPr>
        <a:xfrm rot="10800000">
          <a:off x="0" y="131"/>
          <a:ext cx="2628900" cy="660086"/>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Identify</a:t>
          </a:r>
        </a:p>
      </dsp:txBody>
      <dsp:txXfrm rot="-10800000">
        <a:off x="0" y="131"/>
        <a:ext cx="2628900" cy="429055"/>
      </dsp:txXfrm>
    </dsp:sp>
    <dsp:sp modelId="{408B19C7-D3A4-48E0-9576-9D419565BC20}">
      <dsp:nvSpPr>
        <dsp:cNvPr id="0" name=""/>
        <dsp:cNvSpPr/>
      </dsp:nvSpPr>
      <dsp:spPr>
        <a:xfrm>
          <a:off x="2628900" y="131"/>
          <a:ext cx="7886700" cy="42905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Identify the categorical and numerical features</a:t>
          </a:r>
        </a:p>
      </dsp:txBody>
      <dsp:txXfrm>
        <a:off x="2628900" y="131"/>
        <a:ext cx="7886700" cy="4290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8021-3B64-504E-6E73-ACEFF25C2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3194FD-EEBA-4DAD-7E32-F769BA2A8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B453A5-57BE-C6F8-D443-6379874D3676}"/>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F6ECBC5B-3418-60F4-2EAC-CA43372F89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EC5183-8376-9B72-5E49-41A877FAEBE5}"/>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404308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3544-E259-E3FD-962F-234E074BBF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FB9C69-F720-1023-EC2D-E36524A8D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C02489-3234-4601-EEE6-453D1D9C9A30}"/>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A27F3463-4C63-7798-35EA-E113AD2B6B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595F4-D789-B748-01E8-FF0674A31432}"/>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0796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F345E-6B30-683E-672C-9343E7C749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99AE6B-4605-986D-2107-45F65174E3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A13F58-0E8A-4AD2-9175-76C87699318C}"/>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A6C737B9-1429-7B08-70CE-7C9169B470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2A3074-7999-C058-5A66-61EACF2223AE}"/>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380079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94F6-97C5-B84F-5F37-B20F4928C1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04788E-130C-978A-7D71-F6750FDAF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399A1E-D5AD-7A1A-72ED-5CCD231EFD27}"/>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169C1F7F-BDB8-BC1D-3E6A-9B44A25851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9282-3A6A-47EB-411B-97A841899CE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04647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52A5-C9BE-5360-381A-552E4C593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63620D-F3B6-87A4-C701-BFD2D72A29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D0B71-7AB2-88D5-C88A-6F3DC8911311}"/>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3C51557F-142B-551F-56DB-B44CF6F5A9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5DF5A-AEC0-9AFD-6F14-2FB709725D8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65668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0013-3690-77F5-95DD-247833553D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5B1718-00F4-741A-11C0-C3DA0195F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37596B-9F07-4A62-9BA5-63DC94FCF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DB4B0B-C39A-1F63-DA56-ECF422871213}"/>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3AC30C81-E510-DD01-6DF1-61C9D37483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EB0FE3-1F5F-908D-7B6A-FAD23C4ADA1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620264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FD06-4E61-BB17-6D18-6A7A568729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EA57DA-860D-289C-15EC-56950F8488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5FC72A-4678-B292-9434-321A908BE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990CF7-DB72-3B23-BE2F-BD82924C9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00091-1730-E2BB-0395-19446D01DC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3A033E-A995-8D83-BB79-8DBDEC3B3D68}"/>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8" name="Footer Placeholder 7">
            <a:extLst>
              <a:ext uri="{FF2B5EF4-FFF2-40B4-BE49-F238E27FC236}">
                <a16:creationId xmlns:a16="http://schemas.microsoft.com/office/drawing/2014/main" id="{EEDFA1AA-C9E9-85D3-4940-75CF454FF1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40052D-8957-55BA-2197-F50495302A16}"/>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18192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96F8-41D2-DA01-A1FC-82D28CDC35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6790C3-028B-06A7-7179-62CFE252AF02}"/>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4" name="Footer Placeholder 3">
            <a:extLst>
              <a:ext uri="{FF2B5EF4-FFF2-40B4-BE49-F238E27FC236}">
                <a16:creationId xmlns:a16="http://schemas.microsoft.com/office/drawing/2014/main" id="{FC700C46-7339-0479-5D8A-24FD726FFE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433259-4DF7-B04A-32D6-4BAD8BBF8E1F}"/>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393025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8099B9-8D2D-DA32-2D63-976793FF48B4}"/>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3" name="Footer Placeholder 2">
            <a:extLst>
              <a:ext uri="{FF2B5EF4-FFF2-40B4-BE49-F238E27FC236}">
                <a16:creationId xmlns:a16="http://schemas.microsoft.com/office/drawing/2014/main" id="{4171413C-DD8B-D6B7-E323-0F65C1F8CD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9AC884-E45E-2B95-2FE9-1AB2976F075B}"/>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13284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C6C1-6615-85EA-0EC3-CA846B5CE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E348B-EAF2-7404-60AB-32FEDE81A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4B450B-05AF-D874-27E4-730364598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B912A-6770-F791-86D7-0AF4D74EFC2A}"/>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96289E4E-BF13-742F-2A53-C6F2645BD1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FDC9DF-49FE-5B10-FDC2-868EDB159EC9}"/>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37373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E27-E2F1-5729-215B-3CEA63916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1039AA-8488-DC37-D9BF-C64966A73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8DCA1D-5475-3447-BC41-3947128C3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C720-BDA8-D744-C7EC-25ACF3D86517}"/>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4E14BE06-A19C-9115-5FFF-206D6E7938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7B5375-D1B1-7A08-A8BC-CDAE0479D14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54826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7B70E-66B0-910A-7A0B-C02ED226F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7BAF49-1E63-BF76-3E08-F08F4A253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AC9750-1A38-5809-FEE5-4DACEF899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B76350E3-4D05-B4D7-E34A-ED5F78061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B3B017-7B2D-5465-A477-A68AAE5B9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A80CF-FBCB-41A9-9D83-CADC327E9E6E}" type="slidenum">
              <a:rPr lang="en-IN" smtClean="0"/>
              <a:t>‹#›</a:t>
            </a:fld>
            <a:endParaRPr lang="en-IN"/>
          </a:p>
        </p:txBody>
      </p:sp>
    </p:spTree>
    <p:extLst>
      <p:ext uri="{BB962C8B-B14F-4D97-AF65-F5344CB8AC3E}">
        <p14:creationId xmlns:p14="http://schemas.microsoft.com/office/powerpoint/2010/main" val="1345676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graphic design, screenshot, graphics&#10;&#10;Description automatically generated">
            <a:extLst>
              <a:ext uri="{FF2B5EF4-FFF2-40B4-BE49-F238E27FC236}">
                <a16:creationId xmlns:a16="http://schemas.microsoft.com/office/drawing/2014/main" id="{54C98884-0384-A47A-57D1-8A445F541476}"/>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Tree>
    <p:extLst>
      <p:ext uri="{BB962C8B-B14F-4D97-AF65-F5344CB8AC3E}">
        <p14:creationId xmlns:p14="http://schemas.microsoft.com/office/powerpoint/2010/main" val="86749717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7885-348B-0368-93AB-15847E54107A}"/>
              </a:ext>
            </a:extLst>
          </p:cNvPr>
          <p:cNvSpPr>
            <a:spLocks noGrp="1"/>
          </p:cNvSpPr>
          <p:nvPr>
            <p:ph type="title"/>
          </p:nvPr>
        </p:nvSpPr>
        <p:spPr>
          <a:xfrm>
            <a:off x="838200" y="369814"/>
            <a:ext cx="10515600" cy="1325563"/>
          </a:xfrm>
        </p:spPr>
        <p:txBody>
          <a:bodyPr/>
          <a:lstStyle/>
          <a:p>
            <a:pPr algn="ctr"/>
            <a:r>
              <a:rPr lang="en-GB" b="1" dirty="0"/>
              <a:t>MACHINE LEARNING MODELS </a:t>
            </a:r>
            <a:endParaRPr lang="en-IN" b="1" dirty="0"/>
          </a:p>
        </p:txBody>
      </p:sp>
      <p:pic>
        <p:nvPicPr>
          <p:cNvPr id="4" name="Picture 3">
            <a:extLst>
              <a:ext uri="{FF2B5EF4-FFF2-40B4-BE49-F238E27FC236}">
                <a16:creationId xmlns:a16="http://schemas.microsoft.com/office/drawing/2014/main" id="{CEA1EDA3-D250-5B5F-56E7-31B2D7815056}"/>
              </a:ext>
            </a:extLst>
          </p:cNvPr>
          <p:cNvPicPr>
            <a:picLocks noChangeAspect="1"/>
          </p:cNvPicPr>
          <p:nvPr/>
        </p:nvPicPr>
        <p:blipFill>
          <a:blip r:embed="rId2"/>
          <a:stretch>
            <a:fillRect/>
          </a:stretch>
        </p:blipFill>
        <p:spPr>
          <a:xfrm>
            <a:off x="576468" y="1881918"/>
            <a:ext cx="6326079" cy="1983733"/>
          </a:xfrm>
          <a:prstGeom prst="rect">
            <a:avLst/>
          </a:prstGeom>
        </p:spPr>
      </p:pic>
      <p:pic>
        <p:nvPicPr>
          <p:cNvPr id="5" name="Picture 4">
            <a:extLst>
              <a:ext uri="{FF2B5EF4-FFF2-40B4-BE49-F238E27FC236}">
                <a16:creationId xmlns:a16="http://schemas.microsoft.com/office/drawing/2014/main" id="{4172D8BF-47C8-F36A-33CE-0C6B5819198F}"/>
              </a:ext>
            </a:extLst>
          </p:cNvPr>
          <p:cNvPicPr>
            <a:picLocks noChangeAspect="1"/>
          </p:cNvPicPr>
          <p:nvPr/>
        </p:nvPicPr>
        <p:blipFill>
          <a:blip r:embed="rId3"/>
          <a:stretch>
            <a:fillRect/>
          </a:stretch>
        </p:blipFill>
        <p:spPr>
          <a:xfrm>
            <a:off x="534919" y="4056882"/>
            <a:ext cx="5156092" cy="2123525"/>
          </a:xfrm>
          <a:prstGeom prst="rect">
            <a:avLst/>
          </a:prstGeom>
        </p:spPr>
      </p:pic>
      <p:pic>
        <p:nvPicPr>
          <p:cNvPr id="6" name="Picture 5">
            <a:extLst>
              <a:ext uri="{FF2B5EF4-FFF2-40B4-BE49-F238E27FC236}">
                <a16:creationId xmlns:a16="http://schemas.microsoft.com/office/drawing/2014/main" id="{54F7BB52-2B6B-E268-3081-8E36FFFC3AA4}"/>
              </a:ext>
            </a:extLst>
          </p:cNvPr>
          <p:cNvPicPr>
            <a:picLocks noChangeAspect="1"/>
          </p:cNvPicPr>
          <p:nvPr/>
        </p:nvPicPr>
        <p:blipFill>
          <a:blip r:embed="rId4"/>
          <a:stretch>
            <a:fillRect/>
          </a:stretch>
        </p:blipFill>
        <p:spPr>
          <a:xfrm>
            <a:off x="6042376" y="4021882"/>
            <a:ext cx="5039525" cy="2123525"/>
          </a:xfrm>
          <a:prstGeom prst="rect">
            <a:avLst/>
          </a:prstGeom>
        </p:spPr>
      </p:pic>
      <p:sp>
        <p:nvSpPr>
          <p:cNvPr id="7" name="Oval 6">
            <a:extLst>
              <a:ext uri="{FF2B5EF4-FFF2-40B4-BE49-F238E27FC236}">
                <a16:creationId xmlns:a16="http://schemas.microsoft.com/office/drawing/2014/main" id="{89F3BBD9-0384-8B3D-C680-AB4124525CDD}"/>
              </a:ext>
            </a:extLst>
          </p:cNvPr>
          <p:cNvSpPr/>
          <p:nvPr/>
        </p:nvSpPr>
        <p:spPr>
          <a:xfrm>
            <a:off x="7784123" y="1864418"/>
            <a:ext cx="3418449" cy="2013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Hyperparameter Tunning using </a:t>
            </a:r>
            <a:r>
              <a:rPr lang="en-GB" dirty="0" err="1"/>
              <a:t>GrideSearchCV</a:t>
            </a:r>
            <a:endParaRPr lang="en-IN" dirty="0"/>
          </a:p>
        </p:txBody>
      </p:sp>
    </p:spTree>
    <p:extLst>
      <p:ext uri="{BB962C8B-B14F-4D97-AF65-F5344CB8AC3E}">
        <p14:creationId xmlns:p14="http://schemas.microsoft.com/office/powerpoint/2010/main" val="287281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5BA6-3BF0-DAD2-8643-51A466D9F961}"/>
              </a:ext>
            </a:extLst>
          </p:cNvPr>
          <p:cNvSpPr>
            <a:spLocks noGrp="1"/>
          </p:cNvSpPr>
          <p:nvPr>
            <p:ph type="title"/>
          </p:nvPr>
        </p:nvSpPr>
        <p:spPr/>
        <p:txBody>
          <a:bodyPr/>
          <a:lstStyle/>
          <a:p>
            <a:pPr algn="ctr"/>
            <a:r>
              <a:rPr lang="en-GB" b="1" dirty="0"/>
              <a:t>MODEL RESULT </a:t>
            </a:r>
            <a:endParaRPr lang="en-IN" b="1" dirty="0"/>
          </a:p>
        </p:txBody>
      </p:sp>
      <p:pic>
        <p:nvPicPr>
          <p:cNvPr id="5" name="Picture 4">
            <a:extLst>
              <a:ext uri="{FF2B5EF4-FFF2-40B4-BE49-F238E27FC236}">
                <a16:creationId xmlns:a16="http://schemas.microsoft.com/office/drawing/2014/main" id="{A30E75E6-2C0E-1988-B086-4E5043694B72}"/>
              </a:ext>
            </a:extLst>
          </p:cNvPr>
          <p:cNvPicPr>
            <a:picLocks noChangeAspect="1"/>
          </p:cNvPicPr>
          <p:nvPr/>
        </p:nvPicPr>
        <p:blipFill>
          <a:blip r:embed="rId2"/>
          <a:stretch>
            <a:fillRect/>
          </a:stretch>
        </p:blipFill>
        <p:spPr>
          <a:xfrm>
            <a:off x="712763" y="1798980"/>
            <a:ext cx="7304830" cy="4693895"/>
          </a:xfrm>
          <a:prstGeom prst="rect">
            <a:avLst/>
          </a:prstGeom>
        </p:spPr>
      </p:pic>
      <p:sp>
        <p:nvSpPr>
          <p:cNvPr id="6" name="Rectangle: Rounded Corners 5">
            <a:extLst>
              <a:ext uri="{FF2B5EF4-FFF2-40B4-BE49-F238E27FC236}">
                <a16:creationId xmlns:a16="http://schemas.microsoft.com/office/drawing/2014/main" id="{21D86A62-C489-BDAC-4D85-4056690C6D57}"/>
              </a:ext>
            </a:extLst>
          </p:cNvPr>
          <p:cNvSpPr/>
          <p:nvPr/>
        </p:nvSpPr>
        <p:spPr>
          <a:xfrm>
            <a:off x="8721969" y="1690688"/>
            <a:ext cx="2757268" cy="2846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RMSE is similar for 5 models. So we took Test MAPE and concluded that LASSO Regression using GridSearchCV performs well.</a:t>
            </a:r>
            <a:endParaRPr lang="en-IN" dirty="0"/>
          </a:p>
        </p:txBody>
      </p:sp>
    </p:spTree>
    <p:extLst>
      <p:ext uri="{BB962C8B-B14F-4D97-AF65-F5344CB8AC3E}">
        <p14:creationId xmlns:p14="http://schemas.microsoft.com/office/powerpoint/2010/main" val="416432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57FC663-6DC0-6D3E-DE3D-F1380A6C0DF1}"/>
              </a:ext>
            </a:extLst>
          </p:cNvPr>
          <p:cNvSpPr>
            <a:spLocks noGrp="1"/>
          </p:cNvSpPr>
          <p:nvPr>
            <p:ph type="title"/>
          </p:nvPr>
        </p:nvSpPr>
        <p:spPr>
          <a:xfrm>
            <a:off x="5242172" y="116211"/>
            <a:ext cx="5721484" cy="1325563"/>
          </a:xfrm>
        </p:spPr>
        <p:txBody>
          <a:bodyPr vert="horz" lIns="91440" tIns="45720" rIns="91440" bIns="45720" rtlCol="0" anchor="ctr">
            <a:normAutofit/>
          </a:bodyPr>
          <a:lstStyle/>
          <a:p>
            <a:r>
              <a:rPr lang="en-US" b="1" dirty="0">
                <a:effectLst/>
              </a:rPr>
              <a:t>Data Analysis:</a:t>
            </a:r>
            <a:endParaRPr lang="en-US" dirty="0"/>
          </a:p>
        </p:txBody>
      </p:sp>
      <p:pic>
        <p:nvPicPr>
          <p:cNvPr id="20" name="Picture 11">
            <a:extLst>
              <a:ext uri="{FF2B5EF4-FFF2-40B4-BE49-F238E27FC236}">
                <a16:creationId xmlns:a16="http://schemas.microsoft.com/office/drawing/2014/main" id="{09078B79-6BF8-7DB4-61FE-1AD7D78AAEF4}"/>
              </a:ext>
            </a:extLst>
          </p:cNvPr>
          <p:cNvPicPr>
            <a:picLocks noChangeAspect="1"/>
          </p:cNvPicPr>
          <p:nvPr/>
        </p:nvPicPr>
        <p:blipFill rotWithShape="1">
          <a:blip r:embed="rId2"/>
          <a:srcRect l="25180" r="23417" b="1"/>
          <a:stretch/>
        </p:blipFill>
        <p:spPr>
          <a:xfrm>
            <a:off x="838200" y="643467"/>
            <a:ext cx="4261337" cy="553349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8" name="Arc 17">
            <a:extLst>
              <a:ext uri="{FF2B5EF4-FFF2-40B4-BE49-F238E27FC236}">
                <a16:creationId xmlns:a16="http://schemas.microsoft.com/office/drawing/2014/main" id="{4B56CC07-3AFD-4C79-AFB2-0428FBBD7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943208">
            <a:off x="-619225" y="5190398"/>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D4B0B07-951C-4F80-5579-77424729EC5D}"/>
              </a:ext>
            </a:extLst>
          </p:cNvPr>
          <p:cNvSpPr txBox="1"/>
          <p:nvPr/>
        </p:nvSpPr>
        <p:spPr>
          <a:xfrm>
            <a:off x="5431536" y="1557984"/>
            <a:ext cx="6382512" cy="923330"/>
          </a:xfrm>
          <a:prstGeom prst="rect">
            <a:avLst/>
          </a:prstGeom>
          <a:noFill/>
        </p:spPr>
        <p:txBody>
          <a:bodyPr wrap="square">
            <a:spAutoFit/>
          </a:bodyPr>
          <a:lstStyle/>
          <a:p>
            <a:pPr marL="0" indent="0">
              <a:spcAft>
                <a:spcPts val="600"/>
              </a:spcAft>
              <a:buNone/>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project analyses the dataset and finds hidden patterns that could affect the target variable - online order. The analysis is divided into two parts: Univariate Analysis and Bivariate Analysis.</a:t>
            </a:r>
          </a:p>
        </p:txBody>
      </p:sp>
      <p:graphicFrame>
        <p:nvGraphicFramePr>
          <p:cNvPr id="10" name="Content Placeholder 2">
            <a:extLst>
              <a:ext uri="{FF2B5EF4-FFF2-40B4-BE49-F238E27FC236}">
                <a16:creationId xmlns:a16="http://schemas.microsoft.com/office/drawing/2014/main" id="{8DE50367-866F-ED31-23E0-41C10DE86FF5}"/>
              </a:ext>
            </a:extLst>
          </p:cNvPr>
          <p:cNvGraphicFramePr>
            <a:graphicFrameLocks noGrp="1"/>
          </p:cNvGraphicFramePr>
          <p:nvPr>
            <p:ph idx="1"/>
            <p:extLst>
              <p:ext uri="{D42A27DB-BD31-4B8C-83A1-F6EECF244321}">
                <p14:modId xmlns:p14="http://schemas.microsoft.com/office/powerpoint/2010/main" val="3903707878"/>
              </p:ext>
            </p:extLst>
          </p:nvPr>
        </p:nvGraphicFramePr>
        <p:xfrm>
          <a:off x="6241043" y="1962920"/>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ED43232-7B94-C4AB-8C6F-6B9BB5AA311A}"/>
              </a:ext>
            </a:extLst>
          </p:cNvPr>
          <p:cNvSpPr txBox="1"/>
          <p:nvPr/>
        </p:nvSpPr>
        <p:spPr>
          <a:xfrm>
            <a:off x="4482658" y="112328"/>
            <a:ext cx="2628895" cy="369332"/>
          </a:xfrm>
          <a:prstGeom prst="rect">
            <a:avLst/>
          </a:prstGeom>
          <a:noFill/>
        </p:spPr>
        <p:txBody>
          <a:bodyPr wrap="square">
            <a:spAutoFit/>
          </a:bodyPr>
          <a:lstStyle/>
          <a:p>
            <a:pPr lvl="0" algn="ctr"/>
            <a:r>
              <a:rPr lang="en-IN" b="1" dirty="0"/>
              <a:t>PART- II</a:t>
            </a:r>
            <a:endParaRPr lang="en-IN" dirty="0"/>
          </a:p>
        </p:txBody>
      </p:sp>
    </p:spTree>
    <p:extLst>
      <p:ext uri="{BB962C8B-B14F-4D97-AF65-F5344CB8AC3E}">
        <p14:creationId xmlns:p14="http://schemas.microsoft.com/office/powerpoint/2010/main" val="420005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8E13E48-1E52-10B1-5F50-3D5E1F2D6C79}"/>
              </a:ext>
            </a:extLst>
          </p:cNvPr>
          <p:cNvPicPr>
            <a:picLocks noChangeAspect="1"/>
          </p:cNvPicPr>
          <p:nvPr/>
        </p:nvPicPr>
        <p:blipFill rotWithShape="1">
          <a:blip r:embed="rId2"/>
          <a:srcRect l="6313" t="28364" r="47819" b="18161"/>
          <a:stretch/>
        </p:blipFill>
        <p:spPr bwMode="auto">
          <a:xfrm>
            <a:off x="866013" y="930211"/>
            <a:ext cx="2628900" cy="1724025"/>
          </a:xfrm>
          <a:prstGeom prst="rect">
            <a:avLst/>
          </a:prstGeom>
          <a:ln>
            <a:noFill/>
          </a:ln>
          <a:extLst>
            <a:ext uri="{53640926-AAD7-44D8-BBD7-CCE9431645EC}">
              <a14:shadowObscured xmlns:a14="http://schemas.microsoft.com/office/drawing/2010/main"/>
            </a:ext>
          </a:extLst>
        </p:spPr>
      </p:pic>
      <p:pic>
        <p:nvPicPr>
          <p:cNvPr id="3" name="Picture 2" descr="A screenshot of a computer&#10;&#10;Description automatically generated with medium confidence">
            <a:extLst>
              <a:ext uri="{FF2B5EF4-FFF2-40B4-BE49-F238E27FC236}">
                <a16:creationId xmlns:a16="http://schemas.microsoft.com/office/drawing/2014/main" id="{12027B50-B824-994C-BCB1-5F6EDA9DCD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278" t="30432" r="39674" b="14023"/>
          <a:stretch/>
        </p:blipFill>
        <p:spPr bwMode="auto">
          <a:xfrm>
            <a:off x="5027104" y="5038725"/>
            <a:ext cx="2352675" cy="1790700"/>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4A864AC1-26DA-76CA-7EB0-BC5E8E589302}"/>
              </a:ext>
            </a:extLst>
          </p:cNvPr>
          <p:cNvPicPr>
            <a:picLocks noChangeAspect="1"/>
          </p:cNvPicPr>
          <p:nvPr/>
        </p:nvPicPr>
        <p:blipFill rotWithShape="1">
          <a:blip r:embed="rId4"/>
          <a:srcRect l="18613" t="31909" r="40173" b="13137"/>
          <a:stretch/>
        </p:blipFill>
        <p:spPr bwMode="auto">
          <a:xfrm>
            <a:off x="5157978" y="1311914"/>
            <a:ext cx="2362200" cy="1771650"/>
          </a:xfrm>
          <a:prstGeom prst="rect">
            <a:avLst/>
          </a:prstGeom>
          <a:ln>
            <a:noFill/>
          </a:ln>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6F0B3C4B-35BA-45FC-FEF1-8990EC76F1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126" t="30727" r="41669" b="12251"/>
          <a:stretch/>
        </p:blipFill>
        <p:spPr bwMode="auto">
          <a:xfrm>
            <a:off x="7767827" y="2967038"/>
            <a:ext cx="2266950" cy="1838325"/>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401F7ECC-A8C4-44BC-8594-D32C0A3E06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441" t="30431" r="40007" b="14024"/>
          <a:stretch/>
        </p:blipFill>
        <p:spPr bwMode="auto">
          <a:xfrm>
            <a:off x="9659874" y="1034795"/>
            <a:ext cx="2266950" cy="1790700"/>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02F60D4E-185D-7650-CC98-24F8F5B7AACF}"/>
              </a:ext>
            </a:extLst>
          </p:cNvPr>
          <p:cNvPicPr>
            <a:picLocks noChangeAspect="1"/>
          </p:cNvPicPr>
          <p:nvPr/>
        </p:nvPicPr>
        <p:blipFill rotWithShape="1">
          <a:blip r:embed="rId7"/>
          <a:srcRect l="21604" t="29249" r="41170" b="14320"/>
          <a:stretch/>
        </p:blipFill>
        <p:spPr bwMode="auto">
          <a:xfrm>
            <a:off x="9793224" y="4992625"/>
            <a:ext cx="2133600" cy="181927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451C000-C3A1-AA37-88B8-DC0E8A0511FD}"/>
              </a:ext>
            </a:extLst>
          </p:cNvPr>
          <p:cNvSpPr txBox="1"/>
          <p:nvPr/>
        </p:nvSpPr>
        <p:spPr>
          <a:xfrm>
            <a:off x="1113662" y="656582"/>
            <a:ext cx="2628895" cy="369332"/>
          </a:xfrm>
          <a:prstGeom prst="rect">
            <a:avLst/>
          </a:prstGeom>
          <a:noFill/>
        </p:spPr>
        <p:txBody>
          <a:bodyPr wrap="square">
            <a:spAutoFit/>
          </a:bodyPr>
          <a:lstStyle/>
          <a:p>
            <a:pPr lvl="0"/>
            <a:r>
              <a:rPr lang="en-IN" b="1" dirty="0"/>
              <a:t>UNIVARIATE ANALYSIS:</a:t>
            </a:r>
            <a:endParaRPr lang="en-IN" dirty="0"/>
          </a:p>
        </p:txBody>
      </p:sp>
      <p:cxnSp>
        <p:nvCxnSpPr>
          <p:cNvPr id="9" name="Straight Connector 8">
            <a:extLst>
              <a:ext uri="{FF2B5EF4-FFF2-40B4-BE49-F238E27FC236}">
                <a16:creationId xmlns:a16="http://schemas.microsoft.com/office/drawing/2014/main" id="{DEAA3263-DDF9-560B-757F-A58CEC085ADF}"/>
              </a:ext>
            </a:extLst>
          </p:cNvPr>
          <p:cNvCxnSpPr>
            <a:cxnSpLocks/>
          </p:cNvCxnSpPr>
          <p:nvPr/>
        </p:nvCxnSpPr>
        <p:spPr>
          <a:xfrm>
            <a:off x="4910328" y="0"/>
            <a:ext cx="0" cy="68580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E48987-691D-05A6-8B40-49117E4D9BBA}"/>
              </a:ext>
            </a:extLst>
          </p:cNvPr>
          <p:cNvSpPr txBox="1"/>
          <p:nvPr/>
        </p:nvSpPr>
        <p:spPr>
          <a:xfrm>
            <a:off x="4897754" y="656582"/>
            <a:ext cx="2352672" cy="369332"/>
          </a:xfrm>
          <a:prstGeom prst="rect">
            <a:avLst/>
          </a:prstGeom>
          <a:noFill/>
        </p:spPr>
        <p:txBody>
          <a:bodyPr wrap="square">
            <a:spAutoFit/>
          </a:bodyPr>
          <a:lstStyle/>
          <a:p>
            <a:pPr lvl="0" algn="just">
              <a:lnSpc>
                <a:spcPct val="100000"/>
              </a:lnSpc>
              <a:defRPr cap="all"/>
            </a:pPr>
            <a:r>
              <a:rPr lang="en-US" b="1" dirty="0"/>
              <a:t>Bivariate Analysis:</a:t>
            </a:r>
          </a:p>
        </p:txBody>
      </p:sp>
      <p:sp>
        <p:nvSpPr>
          <p:cNvPr id="11" name="TextBox 10">
            <a:extLst>
              <a:ext uri="{FF2B5EF4-FFF2-40B4-BE49-F238E27FC236}">
                <a16:creationId xmlns:a16="http://schemas.microsoft.com/office/drawing/2014/main" id="{71A63167-B280-212A-27A3-00997A2D4718}"/>
              </a:ext>
            </a:extLst>
          </p:cNvPr>
          <p:cNvSpPr txBox="1"/>
          <p:nvPr/>
        </p:nvSpPr>
        <p:spPr>
          <a:xfrm>
            <a:off x="5797106" y="1791645"/>
            <a:ext cx="928686" cy="276999"/>
          </a:xfrm>
          <a:prstGeom prst="rect">
            <a:avLst/>
          </a:prstGeom>
          <a:noFill/>
        </p:spPr>
        <p:txBody>
          <a:bodyPr wrap="square">
            <a:spAutoFit/>
          </a:bodyPr>
          <a:lstStyle/>
          <a:p>
            <a:pPr lvl="0" algn="ctr">
              <a:lnSpc>
                <a:spcPct val="100000"/>
              </a:lnSpc>
              <a:defRPr cap="all"/>
            </a:pPr>
            <a:r>
              <a:rPr lang="en-US" sz="1200" b="1" dirty="0"/>
              <a:t>COST</a:t>
            </a:r>
          </a:p>
        </p:txBody>
      </p:sp>
      <p:sp>
        <p:nvSpPr>
          <p:cNvPr id="12" name="TextBox 11">
            <a:extLst>
              <a:ext uri="{FF2B5EF4-FFF2-40B4-BE49-F238E27FC236}">
                <a16:creationId xmlns:a16="http://schemas.microsoft.com/office/drawing/2014/main" id="{C147960F-60A4-4525-6546-11073CB2A2BD}"/>
              </a:ext>
            </a:extLst>
          </p:cNvPr>
          <p:cNvSpPr txBox="1"/>
          <p:nvPr/>
        </p:nvSpPr>
        <p:spPr>
          <a:xfrm>
            <a:off x="10397301" y="1791645"/>
            <a:ext cx="928686" cy="276999"/>
          </a:xfrm>
          <a:prstGeom prst="rect">
            <a:avLst/>
          </a:prstGeom>
          <a:noFill/>
        </p:spPr>
        <p:txBody>
          <a:bodyPr wrap="square">
            <a:spAutoFit/>
          </a:bodyPr>
          <a:lstStyle/>
          <a:p>
            <a:pPr lvl="0" algn="ctr">
              <a:lnSpc>
                <a:spcPct val="100000"/>
              </a:lnSpc>
              <a:defRPr cap="all"/>
            </a:pPr>
            <a:r>
              <a:rPr lang="en-US" sz="1200" b="1" dirty="0"/>
              <a:t>type</a:t>
            </a:r>
          </a:p>
        </p:txBody>
      </p:sp>
      <p:sp>
        <p:nvSpPr>
          <p:cNvPr id="13" name="TextBox 12">
            <a:extLst>
              <a:ext uri="{FF2B5EF4-FFF2-40B4-BE49-F238E27FC236}">
                <a16:creationId xmlns:a16="http://schemas.microsoft.com/office/drawing/2014/main" id="{D873C63A-8782-92E6-7425-C46C8C1792CC}"/>
              </a:ext>
            </a:extLst>
          </p:cNvPr>
          <p:cNvSpPr txBox="1"/>
          <p:nvPr/>
        </p:nvSpPr>
        <p:spPr>
          <a:xfrm>
            <a:off x="8518017" y="3770560"/>
            <a:ext cx="1141857" cy="276999"/>
          </a:xfrm>
          <a:prstGeom prst="rect">
            <a:avLst/>
          </a:prstGeom>
          <a:noFill/>
        </p:spPr>
        <p:txBody>
          <a:bodyPr wrap="square">
            <a:spAutoFit/>
          </a:bodyPr>
          <a:lstStyle/>
          <a:p>
            <a:pPr lvl="0" algn="ctr">
              <a:lnSpc>
                <a:spcPct val="100000"/>
              </a:lnSpc>
              <a:defRPr cap="all"/>
            </a:pPr>
            <a:r>
              <a:rPr lang="en-US" sz="1200" b="1" dirty="0" err="1"/>
              <a:t>Book_table</a:t>
            </a:r>
            <a:endParaRPr lang="en-US" sz="1200" b="1" dirty="0"/>
          </a:p>
        </p:txBody>
      </p:sp>
      <p:sp>
        <p:nvSpPr>
          <p:cNvPr id="14" name="TextBox 13">
            <a:extLst>
              <a:ext uri="{FF2B5EF4-FFF2-40B4-BE49-F238E27FC236}">
                <a16:creationId xmlns:a16="http://schemas.microsoft.com/office/drawing/2014/main" id="{D8EFC450-CC82-BA80-04F1-FE6D7313E8A7}"/>
              </a:ext>
            </a:extLst>
          </p:cNvPr>
          <p:cNvSpPr txBox="1"/>
          <p:nvPr/>
        </p:nvSpPr>
        <p:spPr>
          <a:xfrm>
            <a:off x="5631657" y="5653258"/>
            <a:ext cx="928686" cy="276999"/>
          </a:xfrm>
          <a:prstGeom prst="rect">
            <a:avLst/>
          </a:prstGeom>
          <a:noFill/>
        </p:spPr>
        <p:txBody>
          <a:bodyPr wrap="square">
            <a:spAutoFit/>
          </a:bodyPr>
          <a:lstStyle/>
          <a:p>
            <a:pPr lvl="0" algn="ctr">
              <a:lnSpc>
                <a:spcPct val="100000"/>
              </a:lnSpc>
              <a:defRPr cap="all"/>
            </a:pPr>
            <a:r>
              <a:rPr lang="en-US" sz="1200" b="1" dirty="0"/>
              <a:t>Location</a:t>
            </a:r>
          </a:p>
        </p:txBody>
      </p:sp>
    </p:spTree>
    <p:extLst>
      <p:ext uri="{BB962C8B-B14F-4D97-AF65-F5344CB8AC3E}">
        <p14:creationId xmlns:p14="http://schemas.microsoft.com/office/powerpoint/2010/main" val="1674146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E25FCB-671E-8197-E0BE-D2B3BCC05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9DF101-702F-DCD9-6688-187B0940DCC8}"/>
              </a:ext>
            </a:extLst>
          </p:cNvPr>
          <p:cNvPicPr>
            <a:picLocks noChangeAspect="1"/>
          </p:cNvPicPr>
          <p:nvPr/>
        </p:nvPicPr>
        <p:blipFill rotWithShape="1">
          <a:blip r:embed="rId2">
            <a:alphaModFix amt="35000"/>
          </a:blip>
          <a:srcRect t="15413"/>
          <a:stretch/>
        </p:blipFill>
        <p:spPr>
          <a:xfrm>
            <a:off x="20" y="-94258"/>
            <a:ext cx="12191980" cy="6857990"/>
          </a:xfrm>
          <a:prstGeom prst="rect">
            <a:avLst/>
          </a:prstGeom>
        </p:spPr>
      </p:pic>
      <p:sp>
        <p:nvSpPr>
          <p:cNvPr id="4" name="Title 1">
            <a:extLst>
              <a:ext uri="{FF2B5EF4-FFF2-40B4-BE49-F238E27FC236}">
                <a16:creationId xmlns:a16="http://schemas.microsoft.com/office/drawing/2014/main" id="{1F027ADA-2FCE-71E3-20C1-65FF00D030DF}"/>
              </a:ext>
            </a:extLst>
          </p:cNvPr>
          <p:cNvSpPr txBox="1">
            <a:spLocks/>
          </p:cNvSpPr>
          <p:nvPr/>
        </p:nvSpPr>
        <p:spPr>
          <a:xfrm>
            <a:off x="495693" y="154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FFFF"/>
                </a:solidFill>
              </a:rPr>
              <a:t>Feature Selection:</a:t>
            </a:r>
            <a:endParaRPr lang="en-US" dirty="0">
              <a:solidFill>
                <a:srgbClr val="FFFFFF"/>
              </a:solidFill>
            </a:endParaRPr>
          </a:p>
        </p:txBody>
      </p:sp>
      <p:sp>
        <p:nvSpPr>
          <p:cNvPr id="5" name="TextBox 4">
            <a:extLst>
              <a:ext uri="{FF2B5EF4-FFF2-40B4-BE49-F238E27FC236}">
                <a16:creationId xmlns:a16="http://schemas.microsoft.com/office/drawing/2014/main" id="{30AD1F5D-78F3-BFFC-63D7-398820A69CD0}"/>
              </a:ext>
            </a:extLst>
          </p:cNvPr>
          <p:cNvSpPr txBox="1"/>
          <p:nvPr/>
        </p:nvSpPr>
        <p:spPr>
          <a:xfrm>
            <a:off x="1180707" y="1144588"/>
            <a:ext cx="9612984" cy="670440"/>
          </a:xfrm>
          <a:prstGeom prst="rect">
            <a:avLst/>
          </a:prstGeom>
          <a:noFill/>
        </p:spPr>
        <p:txBody>
          <a:bodyPr wrap="square">
            <a:spAutoFit/>
          </a:bodyPr>
          <a:lstStyle/>
          <a:p>
            <a:pPr>
              <a:lnSpc>
                <a:spcPct val="107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We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use various techniques to select the most relevant features for the target variable -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online order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techniques include: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419E76FB-AACD-AC74-8EB8-4C9AA48E5B98}"/>
              </a:ext>
            </a:extLst>
          </p:cNvPr>
          <p:cNvGraphicFramePr/>
          <p:nvPr>
            <p:extLst>
              <p:ext uri="{D42A27DB-BD31-4B8C-83A1-F6EECF244321}">
                <p14:modId xmlns:p14="http://schemas.microsoft.com/office/powerpoint/2010/main" val="16274442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571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B9B13FF7-DEA0-69D6-A2A8-F18F4A64E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FD08E4-E6C1-A467-8EFC-C825197AE694}"/>
              </a:ext>
            </a:extLst>
          </p:cNvPr>
          <p:cNvSpPr txBox="1">
            <a:spLocks/>
          </p:cNvSpPr>
          <p:nvPr/>
        </p:nvSpPr>
        <p:spPr>
          <a:xfrm>
            <a:off x="795528" y="386930"/>
            <a:ext cx="10141799" cy="130055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400" b="1" kern="100">
                <a:latin typeface="Times New Roman" panose="02020603050405020304" pitchFamily="18" charset="0"/>
                <a:ea typeface="Calibri" panose="020F0502020204030204" pitchFamily="34" charset="0"/>
              </a:rPr>
              <a:t>Perform t-test to compare "online_order" rate between restaurants with and without table booking:</a:t>
            </a:r>
            <a:endParaRPr lang="en-IN" sz="3400"/>
          </a:p>
        </p:txBody>
      </p:sp>
      <p:sp>
        <p:nvSpPr>
          <p:cNvPr id="4" name="Rectangle 3">
            <a:extLst>
              <a:ext uri="{FF2B5EF4-FFF2-40B4-BE49-F238E27FC236}">
                <a16:creationId xmlns:a16="http://schemas.microsoft.com/office/drawing/2014/main" id="{7165AEB8-C362-10C3-51D9-E7B707948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DF1CFD-1DC0-1230-36CF-3644342B3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3E8022D4-1C8E-A3E6-37D1-A912C2823AF1}"/>
              </a:ext>
            </a:extLst>
          </p:cNvPr>
          <p:cNvPicPr>
            <a:picLocks noChangeAspect="1"/>
          </p:cNvPicPr>
          <p:nvPr/>
        </p:nvPicPr>
        <p:blipFill rotWithShape="1">
          <a:blip r:embed="rId2"/>
          <a:srcRect l="10969" t="20386" r="1617" b="54796"/>
          <a:stretch/>
        </p:blipFill>
        <p:spPr bwMode="auto">
          <a:xfrm>
            <a:off x="635672" y="4077457"/>
            <a:ext cx="10239039" cy="1635186"/>
          </a:xfrm>
          <a:prstGeom prst="rect">
            <a:avLst/>
          </a:prstGeom>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58239F78-EBAB-67B5-BE1D-D07CBA1004D3}"/>
              </a:ext>
            </a:extLst>
          </p:cNvPr>
          <p:cNvSpPr txBox="1">
            <a:spLocks/>
          </p:cNvSpPr>
          <p:nvPr/>
        </p:nvSpPr>
        <p:spPr>
          <a:xfrm>
            <a:off x="808638" y="2599509"/>
            <a:ext cx="10128689" cy="139745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kern="100">
                <a:latin typeface="Times New Roman" panose="02020603050405020304" pitchFamily="18" charset="0"/>
                <a:ea typeface="Calibri" panose="020F0502020204030204" pitchFamily="34" charset="0"/>
                <a:cs typeface="Times New Roman" panose="02020603050405020304" pitchFamily="18" charset="0"/>
              </a:rPr>
              <a:t>In this step, we perform a t-test to compare the rate of 'online_order' between restaurants with and without table booking. This helps to identify if there is a significant difference in the rate of online ordering between the two.</a:t>
            </a:r>
            <a:endParaRPr lang="en-IN" sz="2000" kern="100">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
        <p:nvSpPr>
          <p:cNvPr id="8" name="Rectangle 7">
            <a:extLst>
              <a:ext uri="{FF2B5EF4-FFF2-40B4-BE49-F238E27FC236}">
                <a16:creationId xmlns:a16="http://schemas.microsoft.com/office/drawing/2014/main" id="{659C563A-999D-6028-06EF-E1DB097EC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10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5920426-B96F-EAD6-A64D-FC8625B7F49C}"/>
              </a:ext>
            </a:extLst>
          </p:cNvPr>
          <p:cNvSpPr txBox="1">
            <a:spLocks/>
          </p:cNvSpPr>
          <p:nvPr/>
        </p:nvSpPr>
        <p:spPr>
          <a:xfrm>
            <a:off x="365760" y="529918"/>
            <a:ext cx="3429000" cy="773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t>Lasso regression</a:t>
            </a:r>
            <a:endParaRPr lang="en-US" sz="2500" dirty="0"/>
          </a:p>
        </p:txBody>
      </p:sp>
      <p:pic>
        <p:nvPicPr>
          <p:cNvPr id="10" name="Picture 9" descr="A screenshot of a computer&#10;&#10;Description automatically generated with medium confidence">
            <a:extLst>
              <a:ext uri="{FF2B5EF4-FFF2-40B4-BE49-F238E27FC236}">
                <a16:creationId xmlns:a16="http://schemas.microsoft.com/office/drawing/2014/main" id="{C0653F3C-C53C-C9A6-383C-69B59E2808F3}"/>
              </a:ext>
            </a:extLst>
          </p:cNvPr>
          <p:cNvPicPr>
            <a:picLocks noChangeAspect="1"/>
          </p:cNvPicPr>
          <p:nvPr/>
        </p:nvPicPr>
        <p:blipFill rotWithShape="1">
          <a:blip r:embed="rId2"/>
          <a:srcRect l="10470" t="31023" r="454" b="28501"/>
          <a:stretch/>
        </p:blipFill>
        <p:spPr bwMode="auto">
          <a:xfrm>
            <a:off x="3794760" y="237945"/>
            <a:ext cx="7309564" cy="1868317"/>
          </a:xfrm>
          <a:prstGeom prst="rect">
            <a:avLst/>
          </a:prstGeom>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DC562422-4578-3A55-CFD8-E8CF68FA86B6}"/>
              </a:ext>
            </a:extLst>
          </p:cNvPr>
          <p:cNvSpPr txBox="1">
            <a:spLocks/>
          </p:cNvSpPr>
          <p:nvPr/>
        </p:nvSpPr>
        <p:spPr>
          <a:xfrm>
            <a:off x="281940" y="1929097"/>
            <a:ext cx="4006596" cy="2206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t>Random Forest classification </a:t>
            </a:r>
            <a:endParaRPr lang="en-US" sz="2500" dirty="0"/>
          </a:p>
        </p:txBody>
      </p:sp>
      <p:pic>
        <p:nvPicPr>
          <p:cNvPr id="12" name="Picture 11">
            <a:extLst>
              <a:ext uri="{FF2B5EF4-FFF2-40B4-BE49-F238E27FC236}">
                <a16:creationId xmlns:a16="http://schemas.microsoft.com/office/drawing/2014/main" id="{11A592A2-B4DE-18F0-CAF4-182D23395BE3}"/>
              </a:ext>
            </a:extLst>
          </p:cNvPr>
          <p:cNvPicPr>
            <a:picLocks noChangeAspect="1"/>
          </p:cNvPicPr>
          <p:nvPr/>
        </p:nvPicPr>
        <p:blipFill rotWithShape="1">
          <a:blip r:embed="rId3"/>
          <a:srcRect l="12797" t="7386" r="620" b="10774"/>
          <a:stretch/>
        </p:blipFill>
        <p:spPr bwMode="auto">
          <a:xfrm>
            <a:off x="4180667" y="2275908"/>
            <a:ext cx="6537750" cy="3476031"/>
          </a:xfrm>
          <a:prstGeom prst="rect">
            <a:avLst/>
          </a:prstGeom>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F83B9127-20C9-66AA-FDF0-8E631C757322}"/>
              </a:ext>
            </a:extLst>
          </p:cNvPr>
          <p:cNvSpPr txBox="1">
            <a:spLocks/>
          </p:cNvSpPr>
          <p:nvPr/>
        </p:nvSpPr>
        <p:spPr>
          <a:xfrm>
            <a:off x="152400" y="5200032"/>
            <a:ext cx="3870960" cy="1253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t>Splitting the data into train and test sets.</a:t>
            </a:r>
            <a:endParaRPr lang="en-US" sz="2500" dirty="0"/>
          </a:p>
        </p:txBody>
      </p:sp>
      <p:pic>
        <p:nvPicPr>
          <p:cNvPr id="14" name="Picture 13" descr="A screenshot of a computer&#10;&#10;Description automatically generated">
            <a:extLst>
              <a:ext uri="{FF2B5EF4-FFF2-40B4-BE49-F238E27FC236}">
                <a16:creationId xmlns:a16="http://schemas.microsoft.com/office/drawing/2014/main" id="{8439E09B-FF35-E118-6222-94A9B9B7E5FE}"/>
              </a:ext>
            </a:extLst>
          </p:cNvPr>
          <p:cNvPicPr>
            <a:picLocks noChangeAspect="1"/>
          </p:cNvPicPr>
          <p:nvPr/>
        </p:nvPicPr>
        <p:blipFill rotWithShape="1">
          <a:blip r:embed="rId4"/>
          <a:srcRect l="12827" t="39886" r="10258" b="35001"/>
          <a:stretch/>
        </p:blipFill>
        <p:spPr bwMode="auto">
          <a:xfrm>
            <a:off x="3882367" y="5360163"/>
            <a:ext cx="7847188" cy="14412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26621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DEF54D-60B0-11C2-76A1-35EE5EBF5CAC}"/>
              </a:ext>
            </a:extLst>
          </p:cNvPr>
          <p:cNvSpPr/>
          <p:nvPr/>
        </p:nvSpPr>
        <p:spPr>
          <a:xfrm>
            <a:off x="1311343" y="189210"/>
            <a:ext cx="9569313" cy="524022"/>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90000"/>
              </a:lnSpc>
              <a:spcBef>
                <a:spcPct val="0"/>
              </a:spcBef>
              <a:spcAft>
                <a:spcPts val="800"/>
              </a:spcAft>
            </a:pPr>
            <a:r>
              <a:rPr lang="en-US" sz="2500" b="1" dirty="0">
                <a:solidFill>
                  <a:schemeClr val="bg1"/>
                </a:solidFill>
                <a:effectLst/>
                <a:latin typeface="+mj-lt"/>
                <a:ea typeface="+mj-ea"/>
                <a:cs typeface="+mj-cs"/>
              </a:rPr>
              <a:t>Building the base model and identifying the metric based on the problem</a:t>
            </a:r>
          </a:p>
        </p:txBody>
      </p:sp>
      <p:sp>
        <p:nvSpPr>
          <p:cNvPr id="6" name="TextBox 5">
            <a:extLst>
              <a:ext uri="{FF2B5EF4-FFF2-40B4-BE49-F238E27FC236}">
                <a16:creationId xmlns:a16="http://schemas.microsoft.com/office/drawing/2014/main" id="{DDE48E73-1546-71FD-DCE2-2EB6F52DDFB9}"/>
              </a:ext>
            </a:extLst>
          </p:cNvPr>
          <p:cNvSpPr txBox="1"/>
          <p:nvPr/>
        </p:nvSpPr>
        <p:spPr>
          <a:xfrm>
            <a:off x="294894" y="1086350"/>
            <a:ext cx="2420874" cy="369332"/>
          </a:xfrm>
          <a:prstGeom prst="rect">
            <a:avLst/>
          </a:prstGeom>
          <a:noFill/>
        </p:spPr>
        <p:txBody>
          <a:bodyPr wrap="square">
            <a:spAutoFit/>
          </a:bodyPr>
          <a:lstStyle/>
          <a:p>
            <a:r>
              <a:rPr lang="en-US" sz="1800" dirty="0"/>
              <a:t>Decision Tree (Entropy):</a:t>
            </a:r>
            <a:endParaRPr lang="en-IN" dirty="0"/>
          </a:p>
        </p:txBody>
      </p:sp>
      <p:pic>
        <p:nvPicPr>
          <p:cNvPr id="7" name="Picture 6" descr="A computer screen shot of a diagram&#10;&#10;Description automatically generated with low confidence">
            <a:extLst>
              <a:ext uri="{FF2B5EF4-FFF2-40B4-BE49-F238E27FC236}">
                <a16:creationId xmlns:a16="http://schemas.microsoft.com/office/drawing/2014/main" id="{648D5819-88A3-A224-FE3F-E806828E3BF0}"/>
              </a:ext>
            </a:extLst>
          </p:cNvPr>
          <p:cNvPicPr>
            <a:picLocks noChangeAspect="1"/>
          </p:cNvPicPr>
          <p:nvPr/>
        </p:nvPicPr>
        <p:blipFill rotWithShape="1">
          <a:blip r:embed="rId2"/>
          <a:srcRect l="9805" t="13590" r="28374" b="24365"/>
          <a:stretch/>
        </p:blipFill>
        <p:spPr bwMode="auto">
          <a:xfrm>
            <a:off x="294894" y="1551109"/>
            <a:ext cx="4324849" cy="2441541"/>
          </a:xfrm>
          <a:prstGeom prst="rect">
            <a:avLst/>
          </a:prstGeom>
          <a:extLst>
            <a:ext uri="{53640926-AAD7-44D8-BBD7-CCE9431645EC}">
              <a14:shadowObscured xmlns:a14="http://schemas.microsoft.com/office/drawing/2010/main"/>
            </a:ext>
          </a:extLst>
        </p:spPr>
      </p:pic>
      <p:pic>
        <p:nvPicPr>
          <p:cNvPr id="8" name="Picture 7" descr="A screenshot of a computer&#10;&#10;Description automatically generated with medium confidence">
            <a:extLst>
              <a:ext uri="{FF2B5EF4-FFF2-40B4-BE49-F238E27FC236}">
                <a16:creationId xmlns:a16="http://schemas.microsoft.com/office/drawing/2014/main" id="{8B2F8BE9-614F-E154-6873-5D110D11F952}"/>
              </a:ext>
            </a:extLst>
          </p:cNvPr>
          <p:cNvPicPr>
            <a:picLocks noChangeAspect="1"/>
          </p:cNvPicPr>
          <p:nvPr/>
        </p:nvPicPr>
        <p:blipFill rotWithShape="1">
          <a:blip r:embed="rId3"/>
          <a:srcRect l="5650" t="60528" r="46917" b="11365"/>
          <a:stretch/>
        </p:blipFill>
        <p:spPr bwMode="auto">
          <a:xfrm>
            <a:off x="294894" y="4586120"/>
            <a:ext cx="4324849" cy="1441542"/>
          </a:xfrm>
          <a:prstGeom prst="rect">
            <a:avLst/>
          </a:prstGeom>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540E7846-97A0-4EDB-0BD7-754D979E82FF}"/>
              </a:ext>
            </a:extLst>
          </p:cNvPr>
          <p:cNvSpPr txBox="1"/>
          <p:nvPr/>
        </p:nvSpPr>
        <p:spPr>
          <a:xfrm>
            <a:off x="4903850" y="1086350"/>
            <a:ext cx="2384298" cy="369332"/>
          </a:xfrm>
          <a:prstGeom prst="rect">
            <a:avLst/>
          </a:prstGeom>
          <a:noFill/>
        </p:spPr>
        <p:txBody>
          <a:bodyPr wrap="square">
            <a:spAutoFit/>
          </a:bodyPr>
          <a:lstStyle/>
          <a:p>
            <a:r>
              <a:rPr lang="en-US" sz="1800" dirty="0"/>
              <a:t>Decision Tree (GINI):</a:t>
            </a:r>
            <a:endParaRPr lang="en-IN" dirty="0"/>
          </a:p>
        </p:txBody>
      </p:sp>
      <p:pic>
        <p:nvPicPr>
          <p:cNvPr id="11" name="Picture 10" descr="A screenshot of a computer screen&#10;&#10;Description automatically generated with medium confidence">
            <a:extLst>
              <a:ext uri="{FF2B5EF4-FFF2-40B4-BE49-F238E27FC236}">
                <a16:creationId xmlns:a16="http://schemas.microsoft.com/office/drawing/2014/main" id="{5EA5D3F2-C67D-241C-E1F2-D6F6399249DA}"/>
              </a:ext>
            </a:extLst>
          </p:cNvPr>
          <p:cNvPicPr>
            <a:picLocks noChangeAspect="1"/>
          </p:cNvPicPr>
          <p:nvPr/>
        </p:nvPicPr>
        <p:blipFill rotWithShape="1">
          <a:blip r:embed="rId4"/>
          <a:srcRect l="13725" t="9749" r="29622" b="27911"/>
          <a:stretch/>
        </p:blipFill>
        <p:spPr bwMode="auto">
          <a:xfrm>
            <a:off x="5023863" y="1551109"/>
            <a:ext cx="3944543" cy="2441541"/>
          </a:xfrm>
          <a:prstGeom prst="rect">
            <a:avLst/>
          </a:prstGeom>
          <a:extLst>
            <a:ext uri="{53640926-AAD7-44D8-BBD7-CCE9431645EC}">
              <a14:shadowObscured xmlns:a14="http://schemas.microsoft.com/office/drawing/2010/main"/>
            </a:ext>
          </a:extLst>
        </p:spPr>
      </p:pic>
      <p:pic>
        <p:nvPicPr>
          <p:cNvPr id="12" name="Picture 11" descr="A screenshot of a computer&#10;&#10;Description automatically generated">
            <a:extLst>
              <a:ext uri="{FF2B5EF4-FFF2-40B4-BE49-F238E27FC236}">
                <a16:creationId xmlns:a16="http://schemas.microsoft.com/office/drawing/2014/main" id="{90A881DB-8BF2-13E8-7797-036C777A6631}"/>
              </a:ext>
            </a:extLst>
          </p:cNvPr>
          <p:cNvPicPr>
            <a:picLocks noChangeAspect="1"/>
          </p:cNvPicPr>
          <p:nvPr/>
        </p:nvPicPr>
        <p:blipFill rotWithShape="1">
          <a:blip r:embed="rId5"/>
          <a:srcRect l="5983" t="57446" r="42701" b="15206"/>
          <a:stretch/>
        </p:blipFill>
        <p:spPr bwMode="auto">
          <a:xfrm>
            <a:off x="5023863" y="4731182"/>
            <a:ext cx="4324849" cy="12964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79331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59D892-844E-F315-6192-FEA53F7224E9}"/>
              </a:ext>
            </a:extLst>
          </p:cNvPr>
          <p:cNvSpPr/>
          <p:nvPr/>
        </p:nvSpPr>
        <p:spPr>
          <a:xfrm>
            <a:off x="511609" y="404762"/>
            <a:ext cx="4153662" cy="3693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FCC425EA-6D25-CD70-8546-09BFA3E48EEE}"/>
              </a:ext>
            </a:extLst>
          </p:cNvPr>
          <p:cNvSpPr txBox="1"/>
          <p:nvPr/>
        </p:nvSpPr>
        <p:spPr>
          <a:xfrm>
            <a:off x="640702" y="409320"/>
            <a:ext cx="4395605" cy="369332"/>
          </a:xfrm>
          <a:prstGeom prst="rect">
            <a:avLst/>
          </a:prstGeom>
          <a:noFill/>
        </p:spPr>
        <p:txBody>
          <a:bodyPr wrap="square">
            <a:spAutoFit/>
          </a:bodyPr>
          <a:lstStyle/>
          <a:p>
            <a:r>
              <a:rPr lang="en-US" sz="1800" b="1" kern="1200" dirty="0">
                <a:ea typeface="+mj-ea"/>
                <a:cs typeface="+mj-cs"/>
              </a:rPr>
              <a:t>K- NEAREST NEIGHBORS ALGORITHM </a:t>
            </a:r>
            <a:endParaRPr lang="en-IN" b="1" dirty="0"/>
          </a:p>
        </p:txBody>
      </p:sp>
      <p:pic>
        <p:nvPicPr>
          <p:cNvPr id="5" name="Content Placeholder 3" descr="A screenshot of a computer&#10;&#10;Description automatically generated">
            <a:extLst>
              <a:ext uri="{FF2B5EF4-FFF2-40B4-BE49-F238E27FC236}">
                <a16:creationId xmlns:a16="http://schemas.microsoft.com/office/drawing/2014/main" id="{6121D73A-750C-9D18-D188-D4F88F1CCCE3}"/>
              </a:ext>
            </a:extLst>
          </p:cNvPr>
          <p:cNvPicPr>
            <a:picLocks noChangeAspect="1"/>
          </p:cNvPicPr>
          <p:nvPr/>
        </p:nvPicPr>
        <p:blipFill rotWithShape="1">
          <a:blip r:embed="rId2"/>
          <a:srcRect l="13626" t="31022" r="20065" b="20819"/>
          <a:stretch/>
        </p:blipFill>
        <p:spPr bwMode="auto">
          <a:xfrm>
            <a:off x="157734" y="1587520"/>
            <a:ext cx="4507537" cy="1841480"/>
          </a:xfrm>
          <a:prstGeom prst="rect">
            <a:avLst/>
          </a:prstGeom>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C30C5477-6658-875F-13A8-3BD7329E289D}"/>
              </a:ext>
            </a:extLst>
          </p:cNvPr>
          <p:cNvSpPr txBox="1"/>
          <p:nvPr/>
        </p:nvSpPr>
        <p:spPr>
          <a:xfrm>
            <a:off x="7391400" y="572492"/>
            <a:ext cx="4159898" cy="369332"/>
          </a:xfrm>
          <a:prstGeom prst="rect">
            <a:avLst/>
          </a:prstGeom>
          <a:noFill/>
        </p:spPr>
        <p:txBody>
          <a:bodyPr wrap="square">
            <a:spAutoFit/>
          </a:bodyPr>
          <a:lstStyle/>
          <a:p>
            <a:r>
              <a:rPr lang="en-US" sz="1800" kern="1200" dirty="0">
                <a:effectLst/>
                <a:ea typeface="+mj-ea"/>
                <a:cs typeface="+mj-cs"/>
              </a:rPr>
              <a:t>GRADIENT BOOSTING CLASSIFIER</a:t>
            </a:r>
            <a:endParaRPr lang="en-IN" dirty="0"/>
          </a:p>
        </p:txBody>
      </p:sp>
      <p:pic>
        <p:nvPicPr>
          <p:cNvPr id="8" name="Picture 7" descr="A screenshot of a computer&#10;&#10;Description automatically generated">
            <a:extLst>
              <a:ext uri="{FF2B5EF4-FFF2-40B4-BE49-F238E27FC236}">
                <a16:creationId xmlns:a16="http://schemas.microsoft.com/office/drawing/2014/main" id="{506B2381-FDAA-8922-7BF9-FE76E1609B8F}"/>
              </a:ext>
            </a:extLst>
          </p:cNvPr>
          <p:cNvPicPr>
            <a:picLocks noChangeAspect="1"/>
          </p:cNvPicPr>
          <p:nvPr/>
        </p:nvPicPr>
        <p:blipFill rotWithShape="1">
          <a:blip r:embed="rId3"/>
          <a:srcRect l="13794" t="18909" r="22723" b="34410"/>
          <a:stretch/>
        </p:blipFill>
        <p:spPr bwMode="auto">
          <a:xfrm>
            <a:off x="7391400" y="1402854"/>
            <a:ext cx="4452073" cy="1841480"/>
          </a:xfrm>
          <a:prstGeom prst="rect">
            <a:avLst/>
          </a:prstGeom>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246D9D9D-7434-CDB3-C18F-F86EBE9A663A}"/>
              </a:ext>
            </a:extLst>
          </p:cNvPr>
          <p:cNvSpPr txBox="1"/>
          <p:nvPr/>
        </p:nvSpPr>
        <p:spPr>
          <a:xfrm>
            <a:off x="4153662" y="3806484"/>
            <a:ext cx="3237738" cy="369332"/>
          </a:xfrm>
          <a:prstGeom prst="rect">
            <a:avLst/>
          </a:prstGeom>
          <a:noFill/>
        </p:spPr>
        <p:txBody>
          <a:bodyPr wrap="square">
            <a:spAutoFit/>
          </a:bodyPr>
          <a:lstStyle/>
          <a:p>
            <a:r>
              <a:rPr lang="en-US" sz="1800" kern="1200" dirty="0">
                <a:effectLst/>
                <a:ea typeface="+mj-ea"/>
                <a:cs typeface="+mj-cs"/>
              </a:rPr>
              <a:t>Gaussian Naïve Bayes Classifier</a:t>
            </a:r>
            <a:endParaRPr lang="en-IN" dirty="0"/>
          </a:p>
        </p:txBody>
      </p:sp>
      <p:pic>
        <p:nvPicPr>
          <p:cNvPr id="11" name="Picture 10" descr="A screenshot of a computer&#10;&#10;Description automatically generated with medium confidence">
            <a:extLst>
              <a:ext uri="{FF2B5EF4-FFF2-40B4-BE49-F238E27FC236}">
                <a16:creationId xmlns:a16="http://schemas.microsoft.com/office/drawing/2014/main" id="{762332DF-099D-3971-6C22-BA1F03F54D30}"/>
              </a:ext>
            </a:extLst>
          </p:cNvPr>
          <p:cNvPicPr>
            <a:picLocks noChangeAspect="1"/>
          </p:cNvPicPr>
          <p:nvPr/>
        </p:nvPicPr>
        <p:blipFill rotWithShape="1">
          <a:blip r:embed="rId4"/>
          <a:srcRect l="11134" t="20681" r="23222" b="31455"/>
          <a:stretch/>
        </p:blipFill>
        <p:spPr bwMode="auto">
          <a:xfrm>
            <a:off x="3166110" y="4553301"/>
            <a:ext cx="4489840" cy="1841480"/>
          </a:xfrm>
          <a:prstGeom prst="rect">
            <a:avLst/>
          </a:prstGeom>
          <a:extLst>
            <a:ext uri="{53640926-AAD7-44D8-BBD7-CCE9431645EC}">
              <a14:shadowObscured xmlns:a14="http://schemas.microsoft.com/office/drawing/2010/main"/>
            </a:ext>
          </a:extLst>
        </p:spPr>
      </p:pic>
      <p:sp>
        <p:nvSpPr>
          <p:cNvPr id="4" name="Rectangle: Rounded Corners 3">
            <a:extLst>
              <a:ext uri="{FF2B5EF4-FFF2-40B4-BE49-F238E27FC236}">
                <a16:creationId xmlns:a16="http://schemas.microsoft.com/office/drawing/2014/main" id="{0EA56775-95B5-B748-7654-806AB807A6AB}"/>
              </a:ext>
            </a:extLst>
          </p:cNvPr>
          <p:cNvSpPr/>
          <p:nvPr/>
        </p:nvSpPr>
        <p:spPr>
          <a:xfrm>
            <a:off x="7270083" y="332386"/>
            <a:ext cx="4153662" cy="3693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37747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5CD10675-0417-9292-C47C-076055FFC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Rectangle 2">
            <a:extLst>
              <a:ext uri="{FF2B5EF4-FFF2-40B4-BE49-F238E27FC236}">
                <a16:creationId xmlns:a16="http://schemas.microsoft.com/office/drawing/2014/main" id="{38931C6B-1980-C8DD-50D2-81366425F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B7F81-7988-B13C-C34A-5EE7F0322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284D111-FE20-92E5-A35C-C4BEB4EB6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17BB6-FC31-4E35-6C70-A5692C737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89C1351-DB37-F62D-D5F0-858A915C1F25}"/>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FFFFFF"/>
                </a:solidFill>
              </a:rPr>
              <a:t>Choosing the final model</a:t>
            </a:r>
            <a:endParaRPr lang="en-US" sz="4000">
              <a:solidFill>
                <a:srgbClr val="FFFFFF"/>
              </a:solidFill>
            </a:endParaRPr>
          </a:p>
        </p:txBody>
      </p:sp>
      <p:pic>
        <p:nvPicPr>
          <p:cNvPr id="8" name="Picture 7" descr="A screen shot of a graph&#10;&#10;Description automatically generated with medium confidence">
            <a:extLst>
              <a:ext uri="{FF2B5EF4-FFF2-40B4-BE49-F238E27FC236}">
                <a16:creationId xmlns:a16="http://schemas.microsoft.com/office/drawing/2014/main" id="{9EEC100E-6348-AC61-BE3C-2DD3A1380D8E}"/>
              </a:ext>
            </a:extLst>
          </p:cNvPr>
          <p:cNvPicPr>
            <a:picLocks noChangeAspect="1"/>
          </p:cNvPicPr>
          <p:nvPr/>
        </p:nvPicPr>
        <p:blipFill rotWithShape="1">
          <a:blip r:embed="rId2"/>
          <a:srcRect l="19777" t="23045" r="38510" b="5751"/>
          <a:stretch/>
        </p:blipFill>
        <p:spPr bwMode="auto">
          <a:xfrm>
            <a:off x="1683434" y="2181426"/>
            <a:ext cx="4163401" cy="3997637"/>
          </a:xfrm>
          <a:prstGeom prst="rect">
            <a:avLst/>
          </a:prstGeom>
          <a:extLst>
            <a:ext uri="{53640926-AAD7-44D8-BBD7-CCE9431645EC}">
              <a14:shadowObscured xmlns:a14="http://schemas.microsoft.com/office/drawing/2010/main"/>
            </a:ext>
          </a:extLst>
        </p:spPr>
      </p:pic>
      <p:pic>
        <p:nvPicPr>
          <p:cNvPr id="9" name="Picture 8" descr="A screenshot of a computer&#10;&#10;Description automatically generated with medium confidence">
            <a:extLst>
              <a:ext uri="{FF2B5EF4-FFF2-40B4-BE49-F238E27FC236}">
                <a16:creationId xmlns:a16="http://schemas.microsoft.com/office/drawing/2014/main" id="{CC7CC0E9-86B9-0EA2-E0BA-54372F542FB6}"/>
              </a:ext>
            </a:extLst>
          </p:cNvPr>
          <p:cNvPicPr>
            <a:picLocks noChangeAspect="1"/>
          </p:cNvPicPr>
          <p:nvPr/>
        </p:nvPicPr>
        <p:blipFill rotWithShape="1">
          <a:blip r:embed="rId3"/>
          <a:srcRect l="17948" t="10932" r="34024" b="72818"/>
          <a:stretch/>
        </p:blipFill>
        <p:spPr bwMode="auto">
          <a:xfrm>
            <a:off x="6345165" y="3728460"/>
            <a:ext cx="5131087" cy="97654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5038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A6F0B-0DEC-A3F4-5924-ED1F1A505641}"/>
              </a:ext>
            </a:extLst>
          </p:cNvPr>
          <p:cNvSpPr>
            <a:spLocks noGrp="1"/>
          </p:cNvSpPr>
          <p:nvPr>
            <p:ph type="title"/>
          </p:nvPr>
        </p:nvSpPr>
        <p:spPr>
          <a:xfrm>
            <a:off x="841248" y="256032"/>
            <a:ext cx="10506456" cy="1014984"/>
          </a:xfrm>
        </p:spPr>
        <p:txBody>
          <a:bodyPr anchor="b">
            <a:normAutofit/>
          </a:bodyPr>
          <a:lstStyle/>
          <a:p>
            <a:r>
              <a:rPr lang="en-US" dirty="0"/>
              <a:t>Problem statement</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DF42D45-50ED-C3C5-3F8E-FD0B5A6F0F92}"/>
              </a:ext>
            </a:extLst>
          </p:cNvPr>
          <p:cNvGraphicFramePr>
            <a:graphicFrameLocks noGrp="1"/>
          </p:cNvGraphicFramePr>
          <p:nvPr>
            <p:ph idx="1"/>
            <p:extLst>
              <p:ext uri="{D42A27DB-BD31-4B8C-83A1-F6EECF244321}">
                <p14:modId xmlns:p14="http://schemas.microsoft.com/office/powerpoint/2010/main" val="1944600659"/>
              </p:ext>
            </p:extLst>
          </p:nvPr>
        </p:nvGraphicFramePr>
        <p:xfrm>
          <a:off x="838200" y="2954214"/>
          <a:ext cx="10444089" cy="3329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EB3D651-6C54-D6C9-2C2F-0A977051EF26}"/>
              </a:ext>
            </a:extLst>
          </p:cNvPr>
          <p:cNvSpPr txBox="1"/>
          <p:nvPr/>
        </p:nvSpPr>
        <p:spPr>
          <a:xfrm flipH="1">
            <a:off x="838199" y="1791286"/>
            <a:ext cx="10823917" cy="1200329"/>
          </a:xfrm>
          <a:prstGeom prst="rect">
            <a:avLst/>
          </a:prstGeom>
          <a:noFill/>
        </p:spPr>
        <p:txBody>
          <a:bodyPr wrap="square" rtlCol="0">
            <a:spAutoFit/>
          </a:bodyPr>
          <a:lstStyle/>
          <a:p>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This project deals with the data analysis of restaurant information in India. The project aims to explore hidden patterns that could affect the target variable - online order. The dataset is in CSV format and </a:t>
            </a:r>
            <a:r>
              <a:rPr lang="en-IN" sz="1800" b="1" kern="100" dirty="0">
                <a:latin typeface="Times New Roman" panose="02020603050405020304" pitchFamily="18" charset="0"/>
                <a:ea typeface="Calibri" panose="020F0502020204030204" pitchFamily="34" charset="0"/>
                <a:cs typeface="Times New Roman" panose="02020603050405020304" pitchFamily="18" charset="0"/>
              </a:rPr>
              <a:t>has been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cleaned in the part 1 with proper data types and missing values. The project is divided into three steps.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0531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Machine Learning Wallpapers - Wallpaper Cave">
            <a:extLst>
              <a:ext uri="{FF2B5EF4-FFF2-40B4-BE49-F238E27FC236}">
                <a16:creationId xmlns:a16="http://schemas.microsoft.com/office/drawing/2014/main" id="{20842F50-8B99-1C84-F406-77A125D52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0622" y="0"/>
            <a:ext cx="2953733" cy="19691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DE6D128-CD46-A01D-EF62-2B228659201E}"/>
              </a:ext>
            </a:extLst>
          </p:cNvPr>
          <p:cNvSpPr txBox="1">
            <a:spLocks/>
          </p:cNvSpPr>
          <p:nvPr/>
        </p:nvSpPr>
        <p:spPr>
          <a:xfrm>
            <a:off x="442273" y="1769065"/>
            <a:ext cx="108981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compare the performance of three different classification models: Decision Tree, Random Forest, and Naive Bayes, using 5-fold cross-validation and ROC curve. </a:t>
            </a:r>
          </a:p>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output shows the average area under the receiver operating characteristic (ROC) curve (AUC) and its standard deviation for each model. The ROC curve is a graph that shows the trade-off between true positive rate (sensitivity) and false positive rate (1-specificity) for different classification thresholds. An AUC of 1 indicates a perfect classification model, while an AUC of 0.5 indicates a random guess.</a:t>
            </a:r>
            <a:endParaRPr lang="en-IN" sz="1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According to the results, the Random Forest model performs the best with an AUC of 0.98 (+/- 0.01), followed by the Decision Tree model with an AUC of 0.90 (+/- 0.03). The Naive Bayes model has the lowest AUC of 0.76 (+/- 0.03), indicating that it performs the worst among the three models.</a:t>
            </a:r>
            <a:endParaRPr lang="en-IN" sz="1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Overall, the results suggest that the Random Forest model is the most suitable for predicting the target variable, online order, based on the given features.</a:t>
            </a:r>
            <a:endParaRPr lang="en-IN" sz="1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IN" dirty="0">
              <a:solidFill>
                <a:schemeClr val="bg1"/>
              </a:solidFill>
            </a:endParaRPr>
          </a:p>
        </p:txBody>
      </p:sp>
    </p:spTree>
    <p:extLst>
      <p:ext uri="{BB962C8B-B14F-4D97-AF65-F5344CB8AC3E}">
        <p14:creationId xmlns:p14="http://schemas.microsoft.com/office/powerpoint/2010/main" val="3918935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Gif - IceGif">
            <a:extLst>
              <a:ext uri="{FF2B5EF4-FFF2-40B4-BE49-F238E27FC236}">
                <a16:creationId xmlns:a16="http://schemas.microsoft.com/office/drawing/2014/main" id="{AB900DD9-0DF1-7B6C-3F33-02F9EF88C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359" y="-8641"/>
            <a:ext cx="6890994" cy="689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4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8593A-9997-2A44-521C-8FD7826D4AC2}"/>
              </a:ext>
            </a:extLst>
          </p:cNvPr>
          <p:cNvSpPr>
            <a:spLocks noGrp="1"/>
          </p:cNvSpPr>
          <p:nvPr>
            <p:ph type="title"/>
          </p:nvPr>
        </p:nvSpPr>
        <p:spPr>
          <a:xfrm>
            <a:off x="6513788" y="365125"/>
            <a:ext cx="4840010" cy="1807305"/>
          </a:xfrm>
        </p:spPr>
        <p:txBody>
          <a:bodyPr>
            <a:normAutofit/>
          </a:bodyPr>
          <a:lstStyle/>
          <a:p>
            <a:r>
              <a:rPr lang="en-US" dirty="0"/>
              <a:t>Objective</a:t>
            </a:r>
            <a:endParaRPr lang="en-IN" dirty="0"/>
          </a:p>
        </p:txBody>
      </p:sp>
      <p:pic>
        <p:nvPicPr>
          <p:cNvPr id="5" name="Picture 4" descr="Empty speech bubbles">
            <a:extLst>
              <a:ext uri="{FF2B5EF4-FFF2-40B4-BE49-F238E27FC236}">
                <a16:creationId xmlns:a16="http://schemas.microsoft.com/office/drawing/2014/main" id="{8563FCD3-F3A5-B83D-938B-3C3227C0E2CB}"/>
              </a:ext>
            </a:extLst>
          </p:cNvPr>
          <p:cNvPicPr>
            <a:picLocks noChangeAspect="1"/>
          </p:cNvPicPr>
          <p:nvPr/>
        </p:nvPicPr>
        <p:blipFill rotWithShape="1">
          <a:blip r:embed="rId2"/>
          <a:srcRect l="24480" r="1598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F89E98A-5465-5B13-0D4A-C5D769940621}"/>
              </a:ext>
            </a:extLst>
          </p:cNvPr>
          <p:cNvSpPr>
            <a:spLocks noGrp="1"/>
          </p:cNvSpPr>
          <p:nvPr>
            <p:ph idx="1"/>
          </p:nvPr>
        </p:nvSpPr>
        <p:spPr>
          <a:xfrm>
            <a:off x="6513788" y="2333297"/>
            <a:ext cx="4840010" cy="3843666"/>
          </a:xfrm>
        </p:spPr>
        <p:txBody>
          <a:bodyPr>
            <a:normAutofit/>
          </a:bodyPr>
          <a:lstStyle/>
          <a:p>
            <a:pPr marL="0" indent="0">
              <a:buNone/>
            </a:pPr>
            <a:r>
              <a:rPr lang="en-US" sz="2000" dirty="0"/>
              <a:t>The Aim is to classify the orders that have been ordered online and offline. And identify the patterns that lead to orders online orders as well as offline. Your model should be able to classify the classes effectively</a:t>
            </a:r>
            <a:endParaRPr lang="en-IN" sz="2000" dirty="0"/>
          </a:p>
        </p:txBody>
      </p:sp>
    </p:spTree>
    <p:extLst>
      <p:ext uri="{BB962C8B-B14F-4D97-AF65-F5344CB8AC3E}">
        <p14:creationId xmlns:p14="http://schemas.microsoft.com/office/powerpoint/2010/main" val="80591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392B-571A-1571-0AA7-ECD964088054}"/>
              </a:ext>
            </a:extLst>
          </p:cNvPr>
          <p:cNvSpPr>
            <a:spLocks noGrp="1"/>
          </p:cNvSpPr>
          <p:nvPr>
            <p:ph type="title"/>
          </p:nvPr>
        </p:nvSpPr>
        <p:spPr/>
        <p:txBody>
          <a:bodyPr>
            <a:normAutofit/>
          </a:bodyPr>
          <a:lstStyle/>
          <a:p>
            <a:pPr algn="ctr"/>
            <a:r>
              <a:rPr lang="en-IN" sz="3600" b="1" dirty="0"/>
              <a:t>DATA CLEANING </a:t>
            </a:r>
          </a:p>
        </p:txBody>
      </p:sp>
      <p:pic>
        <p:nvPicPr>
          <p:cNvPr id="5" name="Picture 4">
            <a:extLst>
              <a:ext uri="{FF2B5EF4-FFF2-40B4-BE49-F238E27FC236}">
                <a16:creationId xmlns:a16="http://schemas.microsoft.com/office/drawing/2014/main" id="{4810F8D9-6343-A467-B22C-D80449BE5C6C}"/>
              </a:ext>
            </a:extLst>
          </p:cNvPr>
          <p:cNvPicPr>
            <a:picLocks noChangeAspect="1"/>
          </p:cNvPicPr>
          <p:nvPr/>
        </p:nvPicPr>
        <p:blipFill>
          <a:blip r:embed="rId2"/>
          <a:stretch>
            <a:fillRect/>
          </a:stretch>
        </p:blipFill>
        <p:spPr>
          <a:xfrm>
            <a:off x="684628" y="1283734"/>
            <a:ext cx="3191702" cy="3279642"/>
          </a:xfrm>
          <a:prstGeom prst="rect">
            <a:avLst/>
          </a:prstGeom>
        </p:spPr>
      </p:pic>
      <p:pic>
        <p:nvPicPr>
          <p:cNvPr id="7" name="Picture 6">
            <a:extLst>
              <a:ext uri="{FF2B5EF4-FFF2-40B4-BE49-F238E27FC236}">
                <a16:creationId xmlns:a16="http://schemas.microsoft.com/office/drawing/2014/main" id="{DCC3FA15-9897-F79A-21DC-83D6717CE5F6}"/>
              </a:ext>
            </a:extLst>
          </p:cNvPr>
          <p:cNvPicPr>
            <a:picLocks noChangeAspect="1"/>
          </p:cNvPicPr>
          <p:nvPr/>
        </p:nvPicPr>
        <p:blipFill>
          <a:blip r:embed="rId3"/>
          <a:stretch>
            <a:fillRect/>
          </a:stretch>
        </p:blipFill>
        <p:spPr>
          <a:xfrm>
            <a:off x="883109" y="4778326"/>
            <a:ext cx="4689916" cy="1880610"/>
          </a:xfrm>
          <a:prstGeom prst="rect">
            <a:avLst/>
          </a:prstGeom>
        </p:spPr>
      </p:pic>
      <p:pic>
        <p:nvPicPr>
          <p:cNvPr id="9" name="Picture 8">
            <a:extLst>
              <a:ext uri="{FF2B5EF4-FFF2-40B4-BE49-F238E27FC236}">
                <a16:creationId xmlns:a16="http://schemas.microsoft.com/office/drawing/2014/main" id="{76A1D244-2B39-D609-676F-4699E1E167FD}"/>
              </a:ext>
            </a:extLst>
          </p:cNvPr>
          <p:cNvPicPr>
            <a:picLocks noChangeAspect="1"/>
          </p:cNvPicPr>
          <p:nvPr/>
        </p:nvPicPr>
        <p:blipFill>
          <a:blip r:embed="rId4"/>
          <a:stretch>
            <a:fillRect/>
          </a:stretch>
        </p:blipFill>
        <p:spPr>
          <a:xfrm>
            <a:off x="3995224" y="1316346"/>
            <a:ext cx="2876031" cy="3461980"/>
          </a:xfrm>
          <a:prstGeom prst="rect">
            <a:avLst/>
          </a:prstGeom>
        </p:spPr>
      </p:pic>
      <p:sp>
        <p:nvSpPr>
          <p:cNvPr id="10" name="Oval 9">
            <a:extLst>
              <a:ext uri="{FF2B5EF4-FFF2-40B4-BE49-F238E27FC236}">
                <a16:creationId xmlns:a16="http://schemas.microsoft.com/office/drawing/2014/main" id="{9E1C6E9B-8940-BE0B-B30E-4D32C604F641}"/>
              </a:ext>
            </a:extLst>
          </p:cNvPr>
          <p:cNvSpPr/>
          <p:nvPr/>
        </p:nvSpPr>
        <p:spPr>
          <a:xfrm>
            <a:off x="7658591" y="649933"/>
            <a:ext cx="3191702" cy="3001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Cleaning the data by replacing the null values with median values and drop the unwanted records.</a:t>
            </a:r>
          </a:p>
        </p:txBody>
      </p:sp>
      <p:pic>
        <p:nvPicPr>
          <p:cNvPr id="13" name="Picture 12">
            <a:extLst>
              <a:ext uri="{FF2B5EF4-FFF2-40B4-BE49-F238E27FC236}">
                <a16:creationId xmlns:a16="http://schemas.microsoft.com/office/drawing/2014/main" id="{4FDB683C-CA8E-DEE2-02D1-CD6837C474BA}"/>
              </a:ext>
            </a:extLst>
          </p:cNvPr>
          <p:cNvPicPr>
            <a:picLocks noChangeAspect="1"/>
          </p:cNvPicPr>
          <p:nvPr/>
        </p:nvPicPr>
        <p:blipFill>
          <a:blip r:embed="rId5"/>
          <a:stretch>
            <a:fillRect/>
          </a:stretch>
        </p:blipFill>
        <p:spPr>
          <a:xfrm>
            <a:off x="7235484" y="3695023"/>
            <a:ext cx="3263704" cy="3225930"/>
          </a:xfrm>
          <a:prstGeom prst="rect">
            <a:avLst/>
          </a:prstGeom>
        </p:spPr>
      </p:pic>
    </p:spTree>
    <p:extLst>
      <p:ext uri="{BB962C8B-B14F-4D97-AF65-F5344CB8AC3E}">
        <p14:creationId xmlns:p14="http://schemas.microsoft.com/office/powerpoint/2010/main" val="303052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2861F31-8896-22AE-8B51-601084CC862D}"/>
              </a:ext>
            </a:extLst>
          </p:cNvPr>
          <p:cNvPicPr>
            <a:picLocks noChangeAspect="1"/>
          </p:cNvPicPr>
          <p:nvPr/>
        </p:nvPicPr>
        <p:blipFill rotWithShape="1">
          <a:blip r:embed="rId2"/>
          <a:srcRect l="12630" t="15954" r="47651" b="6933"/>
          <a:stretch/>
        </p:blipFill>
        <p:spPr bwMode="auto">
          <a:xfrm>
            <a:off x="733234" y="1116139"/>
            <a:ext cx="2988374" cy="3263454"/>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with medium confidence">
            <a:extLst>
              <a:ext uri="{FF2B5EF4-FFF2-40B4-BE49-F238E27FC236}">
                <a16:creationId xmlns:a16="http://schemas.microsoft.com/office/drawing/2014/main" id="{13AD5B14-9C3D-75EA-E8F5-F47A170E0FC9}"/>
              </a:ext>
            </a:extLst>
          </p:cNvPr>
          <p:cNvPicPr>
            <a:picLocks noChangeAspect="1"/>
          </p:cNvPicPr>
          <p:nvPr/>
        </p:nvPicPr>
        <p:blipFill rotWithShape="1">
          <a:blip r:embed="rId3"/>
          <a:srcRect l="15289" t="31022" r="64104" b="47115"/>
          <a:stretch/>
        </p:blipFill>
        <p:spPr bwMode="auto">
          <a:xfrm>
            <a:off x="4866513" y="967910"/>
            <a:ext cx="1181100" cy="70485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CE5F47FD-BF64-0B87-6C21-EB84476F31B4}"/>
              </a:ext>
            </a:extLst>
          </p:cNvPr>
          <p:cNvSpPr txBox="1"/>
          <p:nvPr/>
        </p:nvSpPr>
        <p:spPr>
          <a:xfrm>
            <a:off x="3876293" y="1939264"/>
            <a:ext cx="7129331" cy="374077"/>
          </a:xfrm>
          <a:prstGeom prst="rect">
            <a:avLst/>
          </a:prstGeom>
          <a:noFill/>
        </p:spPr>
        <p:txBody>
          <a:bodyPr wrap="square">
            <a:sp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We come to know that there are 49342 rows and 14 columns.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A screenshot of a computer&#10;&#10;Description automatically generated with medium confidence">
            <a:extLst>
              <a:ext uri="{FF2B5EF4-FFF2-40B4-BE49-F238E27FC236}">
                <a16:creationId xmlns:a16="http://schemas.microsoft.com/office/drawing/2014/main" id="{81DDED47-FA63-1EB4-123C-DCF8F711DEA3}"/>
              </a:ext>
            </a:extLst>
          </p:cNvPr>
          <p:cNvPicPr>
            <a:picLocks noChangeAspect="1"/>
          </p:cNvPicPr>
          <p:nvPr/>
        </p:nvPicPr>
        <p:blipFill rotWithShape="1">
          <a:blip r:embed="rId4"/>
          <a:srcRect l="8974" t="15954" r="25881" b="26729"/>
          <a:stretch/>
        </p:blipFill>
        <p:spPr bwMode="auto">
          <a:xfrm>
            <a:off x="5057394" y="2359486"/>
            <a:ext cx="3733800" cy="1847850"/>
          </a:xfrm>
          <a:prstGeom prst="rect">
            <a:avLst/>
          </a:prstGeom>
          <a:ln>
            <a:noFill/>
          </a:ln>
          <a:extLst>
            <a:ext uri="{53640926-AAD7-44D8-BBD7-CCE9431645EC}">
              <a14:shadowObscured xmlns:a14="http://schemas.microsoft.com/office/drawing/2010/main"/>
            </a:ext>
          </a:extLst>
        </p:spPr>
      </p:pic>
      <p:pic>
        <p:nvPicPr>
          <p:cNvPr id="11" name="Picture 10" descr="A screenshot of a computer&#10;&#10;Description automatically generated">
            <a:extLst>
              <a:ext uri="{FF2B5EF4-FFF2-40B4-BE49-F238E27FC236}">
                <a16:creationId xmlns:a16="http://schemas.microsoft.com/office/drawing/2014/main" id="{2EE8F8C9-62B0-EF01-9450-1B4E795CF535}"/>
              </a:ext>
            </a:extLst>
          </p:cNvPr>
          <p:cNvPicPr>
            <a:picLocks noChangeAspect="1"/>
          </p:cNvPicPr>
          <p:nvPr/>
        </p:nvPicPr>
        <p:blipFill rotWithShape="1">
          <a:blip r:embed="rId5"/>
          <a:srcRect l="7346" t="41046" r="46304" b="25060"/>
          <a:stretch/>
        </p:blipFill>
        <p:spPr bwMode="auto">
          <a:xfrm>
            <a:off x="733234" y="4774052"/>
            <a:ext cx="3467100" cy="1425575"/>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57DF1774-2F82-E6D5-1610-AC57104A8BDD}"/>
              </a:ext>
            </a:extLst>
          </p:cNvPr>
          <p:cNvSpPr txBox="1"/>
          <p:nvPr/>
        </p:nvSpPr>
        <p:spPr>
          <a:xfrm>
            <a:off x="3476244" y="170813"/>
            <a:ext cx="6096000" cy="53059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lnSpc>
                <a:spcPct val="107000"/>
              </a:lnSpc>
              <a:spcAft>
                <a:spcPts val="800"/>
              </a:spcAft>
            </a:pPr>
            <a:r>
              <a:rPr lang="en-IN" sz="2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Some Statistical Inferences </a:t>
            </a:r>
            <a:endParaRPr lang="en-IN" sz="2400" kern="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A19D354E-127D-BE6A-CD31-2DEE355DD284}"/>
              </a:ext>
            </a:extLst>
          </p:cNvPr>
          <p:cNvSpPr/>
          <p:nvPr/>
        </p:nvSpPr>
        <p:spPr>
          <a:xfrm>
            <a:off x="4866513" y="4630997"/>
            <a:ext cx="6061476" cy="1458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We come to know that there are 2- Discrete series, 8- Continuous and 4- object datatype from the above.</a:t>
            </a:r>
          </a:p>
          <a:p>
            <a:pPr algn="ct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We come to know that there is no missing value in the given dataset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20096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ED6-A59E-B781-767A-120158EB3E85}"/>
              </a:ext>
            </a:extLst>
          </p:cNvPr>
          <p:cNvSpPr>
            <a:spLocks noGrp="1"/>
          </p:cNvSpPr>
          <p:nvPr>
            <p:ph type="title"/>
          </p:nvPr>
        </p:nvSpPr>
        <p:spPr>
          <a:xfrm>
            <a:off x="838200" y="341679"/>
            <a:ext cx="10515600" cy="1325563"/>
          </a:xfrm>
        </p:spPr>
        <p:txBody>
          <a:bodyPr>
            <a:normAutofit/>
          </a:bodyPr>
          <a:lstStyle/>
          <a:p>
            <a:pPr algn="ctr"/>
            <a:r>
              <a:rPr lang="en-IN" sz="4000" b="1" dirty="0"/>
              <a:t>DATA VISUALIZATION </a:t>
            </a:r>
          </a:p>
        </p:txBody>
      </p:sp>
      <p:pic>
        <p:nvPicPr>
          <p:cNvPr id="5" name="Picture 4">
            <a:extLst>
              <a:ext uri="{FF2B5EF4-FFF2-40B4-BE49-F238E27FC236}">
                <a16:creationId xmlns:a16="http://schemas.microsoft.com/office/drawing/2014/main" id="{B77DC251-D808-F900-B21F-DB92A226DDF7}"/>
              </a:ext>
            </a:extLst>
          </p:cNvPr>
          <p:cNvPicPr>
            <a:picLocks noChangeAspect="1"/>
          </p:cNvPicPr>
          <p:nvPr/>
        </p:nvPicPr>
        <p:blipFill>
          <a:blip r:embed="rId2"/>
          <a:stretch>
            <a:fillRect/>
          </a:stretch>
        </p:blipFill>
        <p:spPr>
          <a:xfrm>
            <a:off x="265267" y="1325938"/>
            <a:ext cx="5237871" cy="5245126"/>
          </a:xfrm>
          <a:prstGeom prst="rect">
            <a:avLst/>
          </a:prstGeom>
        </p:spPr>
      </p:pic>
      <p:pic>
        <p:nvPicPr>
          <p:cNvPr id="7" name="Picture 6">
            <a:extLst>
              <a:ext uri="{FF2B5EF4-FFF2-40B4-BE49-F238E27FC236}">
                <a16:creationId xmlns:a16="http://schemas.microsoft.com/office/drawing/2014/main" id="{7DEBC0E6-22E0-7C57-D9BB-90616D835843}"/>
              </a:ext>
            </a:extLst>
          </p:cNvPr>
          <p:cNvPicPr>
            <a:picLocks noChangeAspect="1"/>
          </p:cNvPicPr>
          <p:nvPr/>
        </p:nvPicPr>
        <p:blipFill>
          <a:blip r:embed="rId3"/>
          <a:stretch>
            <a:fillRect/>
          </a:stretch>
        </p:blipFill>
        <p:spPr>
          <a:xfrm>
            <a:off x="5481899" y="1325938"/>
            <a:ext cx="5431958" cy="3927231"/>
          </a:xfrm>
          <a:prstGeom prst="rect">
            <a:avLst/>
          </a:prstGeom>
        </p:spPr>
      </p:pic>
      <p:sp>
        <p:nvSpPr>
          <p:cNvPr id="8" name="Rectangle: Rounded Corners 7">
            <a:extLst>
              <a:ext uri="{FF2B5EF4-FFF2-40B4-BE49-F238E27FC236}">
                <a16:creationId xmlns:a16="http://schemas.microsoft.com/office/drawing/2014/main" id="{9B8D95FD-032A-143B-3589-F666196CE4F0}"/>
              </a:ext>
            </a:extLst>
          </p:cNvPr>
          <p:cNvSpPr/>
          <p:nvPr/>
        </p:nvSpPr>
        <p:spPr>
          <a:xfrm>
            <a:off x="5664590" y="5253168"/>
            <a:ext cx="5087815" cy="1096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t>There are more than 3000 restaurants in BTM. Quick Google Search shows us that BTM is posh residential area so because of that there are quite a lot of restaurants and also it is famous for cafes. JP Nagar HSR, Koramangala 5th block, Whitefield, Indiranagar have more than 2000 restaurants and Jayanagar, Marathahalli, Bannerghatta Road have more than 1000 restaurants.</a:t>
            </a:r>
            <a:endParaRPr lang="en-IN" sz="1100" dirty="0"/>
          </a:p>
        </p:txBody>
      </p:sp>
    </p:spTree>
    <p:extLst>
      <p:ext uri="{BB962C8B-B14F-4D97-AF65-F5344CB8AC3E}">
        <p14:creationId xmlns:p14="http://schemas.microsoft.com/office/powerpoint/2010/main" val="319658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9A8-E4F7-4C98-C316-E34BC065542A}"/>
              </a:ext>
            </a:extLst>
          </p:cNvPr>
          <p:cNvSpPr>
            <a:spLocks noGrp="1"/>
          </p:cNvSpPr>
          <p:nvPr>
            <p:ph type="title"/>
          </p:nvPr>
        </p:nvSpPr>
        <p:spPr>
          <a:xfrm>
            <a:off x="838200" y="341679"/>
            <a:ext cx="10515600" cy="1325563"/>
          </a:xfrm>
        </p:spPr>
        <p:txBody>
          <a:bodyPr/>
          <a:lstStyle/>
          <a:p>
            <a:pPr algn="ctr"/>
            <a:r>
              <a:rPr lang="en-IN" sz="4400" b="1" dirty="0"/>
              <a:t>DATA VISUALIZATION </a:t>
            </a:r>
            <a:endParaRPr lang="en-IN" dirty="0"/>
          </a:p>
        </p:txBody>
      </p:sp>
      <p:pic>
        <p:nvPicPr>
          <p:cNvPr id="5" name="Picture 4">
            <a:extLst>
              <a:ext uri="{FF2B5EF4-FFF2-40B4-BE49-F238E27FC236}">
                <a16:creationId xmlns:a16="http://schemas.microsoft.com/office/drawing/2014/main" id="{7DCD3A1F-DB2A-C4A2-A360-EFDB5C300842}"/>
              </a:ext>
            </a:extLst>
          </p:cNvPr>
          <p:cNvPicPr>
            <a:picLocks noChangeAspect="1"/>
          </p:cNvPicPr>
          <p:nvPr/>
        </p:nvPicPr>
        <p:blipFill>
          <a:blip r:embed="rId2"/>
          <a:stretch>
            <a:fillRect/>
          </a:stretch>
        </p:blipFill>
        <p:spPr>
          <a:xfrm>
            <a:off x="150720" y="1350305"/>
            <a:ext cx="5429349" cy="3287344"/>
          </a:xfrm>
          <a:prstGeom prst="rect">
            <a:avLst/>
          </a:prstGeom>
        </p:spPr>
      </p:pic>
      <p:pic>
        <p:nvPicPr>
          <p:cNvPr id="7" name="Picture 6">
            <a:extLst>
              <a:ext uri="{FF2B5EF4-FFF2-40B4-BE49-F238E27FC236}">
                <a16:creationId xmlns:a16="http://schemas.microsoft.com/office/drawing/2014/main" id="{9EEC438D-EB0D-96C2-2BC8-88EB93EFAB2E}"/>
              </a:ext>
            </a:extLst>
          </p:cNvPr>
          <p:cNvPicPr>
            <a:picLocks noChangeAspect="1"/>
          </p:cNvPicPr>
          <p:nvPr/>
        </p:nvPicPr>
        <p:blipFill>
          <a:blip r:embed="rId3"/>
          <a:stretch>
            <a:fillRect/>
          </a:stretch>
        </p:blipFill>
        <p:spPr>
          <a:xfrm>
            <a:off x="5904071" y="1375902"/>
            <a:ext cx="6231658" cy="3383667"/>
          </a:xfrm>
          <a:prstGeom prst="rect">
            <a:avLst/>
          </a:prstGeom>
        </p:spPr>
      </p:pic>
      <p:pic>
        <p:nvPicPr>
          <p:cNvPr id="9" name="Picture 8">
            <a:extLst>
              <a:ext uri="{FF2B5EF4-FFF2-40B4-BE49-F238E27FC236}">
                <a16:creationId xmlns:a16="http://schemas.microsoft.com/office/drawing/2014/main" id="{50D67CB0-14DC-7918-DA30-9421E25C5B40}"/>
              </a:ext>
            </a:extLst>
          </p:cNvPr>
          <p:cNvPicPr>
            <a:picLocks noChangeAspect="1"/>
          </p:cNvPicPr>
          <p:nvPr/>
        </p:nvPicPr>
        <p:blipFill>
          <a:blip r:embed="rId4"/>
          <a:stretch>
            <a:fillRect/>
          </a:stretch>
        </p:blipFill>
        <p:spPr>
          <a:xfrm>
            <a:off x="548640" y="4599872"/>
            <a:ext cx="2283013" cy="2024302"/>
          </a:xfrm>
          <a:prstGeom prst="rect">
            <a:avLst/>
          </a:prstGeom>
        </p:spPr>
      </p:pic>
      <p:pic>
        <p:nvPicPr>
          <p:cNvPr id="11" name="Picture 10">
            <a:extLst>
              <a:ext uri="{FF2B5EF4-FFF2-40B4-BE49-F238E27FC236}">
                <a16:creationId xmlns:a16="http://schemas.microsoft.com/office/drawing/2014/main" id="{26E7DFEE-8D52-B440-7417-2A8820E4F029}"/>
              </a:ext>
            </a:extLst>
          </p:cNvPr>
          <p:cNvPicPr>
            <a:picLocks noChangeAspect="1"/>
          </p:cNvPicPr>
          <p:nvPr/>
        </p:nvPicPr>
        <p:blipFill>
          <a:blip r:embed="rId5"/>
          <a:stretch>
            <a:fillRect/>
          </a:stretch>
        </p:blipFill>
        <p:spPr>
          <a:xfrm>
            <a:off x="3028858" y="4599872"/>
            <a:ext cx="3067142" cy="2043564"/>
          </a:xfrm>
          <a:prstGeom prst="rect">
            <a:avLst/>
          </a:prstGeom>
        </p:spPr>
      </p:pic>
      <p:sp>
        <p:nvSpPr>
          <p:cNvPr id="12" name="Rectangle: Rounded Corners 11">
            <a:extLst>
              <a:ext uri="{FF2B5EF4-FFF2-40B4-BE49-F238E27FC236}">
                <a16:creationId xmlns:a16="http://schemas.microsoft.com/office/drawing/2014/main" id="{EEC4141E-A756-73A5-6629-3CB8C61A95AE}"/>
              </a:ext>
            </a:extLst>
          </p:cNvPr>
          <p:cNvSpPr/>
          <p:nvPr/>
        </p:nvSpPr>
        <p:spPr>
          <a:xfrm>
            <a:off x="6724357" y="5083126"/>
            <a:ext cx="4919003" cy="143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Given some Visualization plots to get more understanding of data </a:t>
            </a:r>
          </a:p>
        </p:txBody>
      </p:sp>
    </p:spTree>
    <p:extLst>
      <p:ext uri="{BB962C8B-B14F-4D97-AF65-F5344CB8AC3E}">
        <p14:creationId xmlns:p14="http://schemas.microsoft.com/office/powerpoint/2010/main" val="199874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28D9-E4C8-0CDA-6AF1-F06B537981BA}"/>
              </a:ext>
            </a:extLst>
          </p:cNvPr>
          <p:cNvSpPr>
            <a:spLocks noGrp="1"/>
          </p:cNvSpPr>
          <p:nvPr>
            <p:ph type="title"/>
          </p:nvPr>
        </p:nvSpPr>
        <p:spPr>
          <a:xfrm>
            <a:off x="838200" y="365125"/>
            <a:ext cx="10515600" cy="1144807"/>
          </a:xfrm>
        </p:spPr>
        <p:txBody>
          <a:bodyPr/>
          <a:lstStyle/>
          <a:p>
            <a:pPr algn="ctr"/>
            <a:r>
              <a:rPr lang="en-IN" b="1" dirty="0"/>
              <a:t>ENCODING AND HYPOTHESIS</a:t>
            </a:r>
          </a:p>
        </p:txBody>
      </p:sp>
      <p:pic>
        <p:nvPicPr>
          <p:cNvPr id="5" name="Picture 4">
            <a:extLst>
              <a:ext uri="{FF2B5EF4-FFF2-40B4-BE49-F238E27FC236}">
                <a16:creationId xmlns:a16="http://schemas.microsoft.com/office/drawing/2014/main" id="{A28633BF-0B91-848D-B8F6-3DC949591111}"/>
              </a:ext>
            </a:extLst>
          </p:cNvPr>
          <p:cNvPicPr>
            <a:picLocks noChangeAspect="1"/>
          </p:cNvPicPr>
          <p:nvPr/>
        </p:nvPicPr>
        <p:blipFill>
          <a:blip r:embed="rId2"/>
          <a:stretch>
            <a:fillRect/>
          </a:stretch>
        </p:blipFill>
        <p:spPr>
          <a:xfrm>
            <a:off x="7137009" y="1734488"/>
            <a:ext cx="3124583" cy="992671"/>
          </a:xfrm>
          <a:prstGeom prst="rect">
            <a:avLst/>
          </a:prstGeom>
        </p:spPr>
      </p:pic>
      <p:pic>
        <p:nvPicPr>
          <p:cNvPr id="7" name="Picture 6">
            <a:extLst>
              <a:ext uri="{FF2B5EF4-FFF2-40B4-BE49-F238E27FC236}">
                <a16:creationId xmlns:a16="http://schemas.microsoft.com/office/drawing/2014/main" id="{09595E3A-3C3F-E38E-E943-FE05A591F722}"/>
              </a:ext>
            </a:extLst>
          </p:cNvPr>
          <p:cNvPicPr>
            <a:picLocks noChangeAspect="1"/>
          </p:cNvPicPr>
          <p:nvPr/>
        </p:nvPicPr>
        <p:blipFill>
          <a:blip r:embed="rId3"/>
          <a:stretch>
            <a:fillRect/>
          </a:stretch>
        </p:blipFill>
        <p:spPr>
          <a:xfrm>
            <a:off x="724948" y="1690688"/>
            <a:ext cx="5803076" cy="4849714"/>
          </a:xfrm>
          <a:prstGeom prst="rect">
            <a:avLst/>
          </a:prstGeom>
        </p:spPr>
      </p:pic>
      <p:sp>
        <p:nvSpPr>
          <p:cNvPr id="8" name="Rectangle: Rounded Corners 7">
            <a:extLst>
              <a:ext uri="{FF2B5EF4-FFF2-40B4-BE49-F238E27FC236}">
                <a16:creationId xmlns:a16="http://schemas.microsoft.com/office/drawing/2014/main" id="{C8D6FDD8-7EA0-A80A-D666-A57BC7AA9F0E}"/>
              </a:ext>
            </a:extLst>
          </p:cNvPr>
          <p:cNvSpPr/>
          <p:nvPr/>
        </p:nvSpPr>
        <p:spPr>
          <a:xfrm>
            <a:off x="7258930" y="3108960"/>
            <a:ext cx="4023360" cy="3235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Hypothesis Test proves that all the Variable are correlated with each other</a:t>
            </a:r>
          </a:p>
          <a:p>
            <a:pPr marL="285750" indent="-285750">
              <a:buFont typeface="Arial" panose="020B0604020202020204" pitchFamily="34" charset="0"/>
              <a:buChar char="•"/>
            </a:pPr>
            <a:r>
              <a:rPr lang="en-IN" dirty="0"/>
              <a:t>We used </a:t>
            </a:r>
            <a:r>
              <a:rPr lang="en-IN" dirty="0" err="1"/>
              <a:t>LabelEncoder</a:t>
            </a:r>
            <a:r>
              <a:rPr lang="en-IN" dirty="0"/>
              <a:t> to transform the data. </a:t>
            </a:r>
          </a:p>
        </p:txBody>
      </p:sp>
      <p:pic>
        <p:nvPicPr>
          <p:cNvPr id="10" name="Picture 9">
            <a:extLst>
              <a:ext uri="{FF2B5EF4-FFF2-40B4-BE49-F238E27FC236}">
                <a16:creationId xmlns:a16="http://schemas.microsoft.com/office/drawing/2014/main" id="{BCACBDEF-4904-148E-62DF-59593B097057}"/>
              </a:ext>
            </a:extLst>
          </p:cNvPr>
          <p:cNvPicPr>
            <a:picLocks noChangeAspect="1"/>
          </p:cNvPicPr>
          <p:nvPr/>
        </p:nvPicPr>
        <p:blipFill>
          <a:blip r:embed="rId4"/>
          <a:stretch>
            <a:fillRect/>
          </a:stretch>
        </p:blipFill>
        <p:spPr>
          <a:xfrm>
            <a:off x="3845270" y="5167312"/>
            <a:ext cx="1505142" cy="1491663"/>
          </a:xfrm>
          <a:prstGeom prst="rect">
            <a:avLst/>
          </a:prstGeom>
        </p:spPr>
      </p:pic>
    </p:spTree>
    <p:extLst>
      <p:ext uri="{BB962C8B-B14F-4D97-AF65-F5344CB8AC3E}">
        <p14:creationId xmlns:p14="http://schemas.microsoft.com/office/powerpoint/2010/main" val="6734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3973-E899-A534-D970-732620F27701}"/>
              </a:ext>
            </a:extLst>
          </p:cNvPr>
          <p:cNvSpPr>
            <a:spLocks noGrp="1"/>
          </p:cNvSpPr>
          <p:nvPr>
            <p:ph type="title"/>
          </p:nvPr>
        </p:nvSpPr>
        <p:spPr/>
        <p:txBody>
          <a:bodyPr/>
          <a:lstStyle/>
          <a:p>
            <a:pPr algn="ctr"/>
            <a:r>
              <a:rPr lang="en-IN" b="1" dirty="0"/>
              <a:t>MACHINE LEARNING MODELS- REGRESSION </a:t>
            </a:r>
          </a:p>
        </p:txBody>
      </p:sp>
      <p:pic>
        <p:nvPicPr>
          <p:cNvPr id="5" name="Picture 4">
            <a:extLst>
              <a:ext uri="{FF2B5EF4-FFF2-40B4-BE49-F238E27FC236}">
                <a16:creationId xmlns:a16="http://schemas.microsoft.com/office/drawing/2014/main" id="{C4E38182-4A74-092B-503D-FA11B25D4D7C}"/>
              </a:ext>
            </a:extLst>
          </p:cNvPr>
          <p:cNvPicPr>
            <a:picLocks noChangeAspect="1"/>
          </p:cNvPicPr>
          <p:nvPr/>
        </p:nvPicPr>
        <p:blipFill>
          <a:blip r:embed="rId2"/>
          <a:stretch>
            <a:fillRect/>
          </a:stretch>
        </p:blipFill>
        <p:spPr>
          <a:xfrm>
            <a:off x="556473" y="1423861"/>
            <a:ext cx="2951071" cy="1933207"/>
          </a:xfrm>
          <a:prstGeom prst="rect">
            <a:avLst/>
          </a:prstGeom>
        </p:spPr>
      </p:pic>
      <p:pic>
        <p:nvPicPr>
          <p:cNvPr id="11" name="Picture 10">
            <a:extLst>
              <a:ext uri="{FF2B5EF4-FFF2-40B4-BE49-F238E27FC236}">
                <a16:creationId xmlns:a16="http://schemas.microsoft.com/office/drawing/2014/main" id="{01D8E731-F7BC-5180-1C10-ED2C6C115D72}"/>
              </a:ext>
            </a:extLst>
          </p:cNvPr>
          <p:cNvPicPr>
            <a:picLocks noChangeAspect="1"/>
          </p:cNvPicPr>
          <p:nvPr/>
        </p:nvPicPr>
        <p:blipFill>
          <a:blip r:embed="rId3"/>
          <a:stretch>
            <a:fillRect/>
          </a:stretch>
        </p:blipFill>
        <p:spPr>
          <a:xfrm>
            <a:off x="469057" y="4978378"/>
            <a:ext cx="3638577" cy="1276359"/>
          </a:xfrm>
          <a:prstGeom prst="rect">
            <a:avLst/>
          </a:prstGeom>
        </p:spPr>
      </p:pic>
      <p:pic>
        <p:nvPicPr>
          <p:cNvPr id="13" name="Picture 12">
            <a:extLst>
              <a:ext uri="{FF2B5EF4-FFF2-40B4-BE49-F238E27FC236}">
                <a16:creationId xmlns:a16="http://schemas.microsoft.com/office/drawing/2014/main" id="{3D234181-44EB-83C6-4773-053BACF4075D}"/>
              </a:ext>
            </a:extLst>
          </p:cNvPr>
          <p:cNvPicPr>
            <a:picLocks noChangeAspect="1"/>
          </p:cNvPicPr>
          <p:nvPr/>
        </p:nvPicPr>
        <p:blipFill>
          <a:blip r:embed="rId4"/>
          <a:stretch>
            <a:fillRect/>
          </a:stretch>
        </p:blipFill>
        <p:spPr>
          <a:xfrm>
            <a:off x="469057" y="3429000"/>
            <a:ext cx="3956947" cy="1366574"/>
          </a:xfrm>
          <a:prstGeom prst="rect">
            <a:avLst/>
          </a:prstGeom>
        </p:spPr>
      </p:pic>
      <p:pic>
        <p:nvPicPr>
          <p:cNvPr id="15" name="Picture 14">
            <a:extLst>
              <a:ext uri="{FF2B5EF4-FFF2-40B4-BE49-F238E27FC236}">
                <a16:creationId xmlns:a16="http://schemas.microsoft.com/office/drawing/2014/main" id="{EC305DE4-207D-8CB7-2758-C6E13E01653E}"/>
              </a:ext>
            </a:extLst>
          </p:cNvPr>
          <p:cNvPicPr>
            <a:picLocks noChangeAspect="1"/>
          </p:cNvPicPr>
          <p:nvPr/>
        </p:nvPicPr>
        <p:blipFill>
          <a:blip r:embed="rId5"/>
          <a:stretch>
            <a:fillRect/>
          </a:stretch>
        </p:blipFill>
        <p:spPr>
          <a:xfrm>
            <a:off x="4651717" y="3493157"/>
            <a:ext cx="4714909" cy="1238259"/>
          </a:xfrm>
          <a:prstGeom prst="rect">
            <a:avLst/>
          </a:prstGeom>
        </p:spPr>
      </p:pic>
      <p:pic>
        <p:nvPicPr>
          <p:cNvPr id="23" name="Picture 22">
            <a:extLst>
              <a:ext uri="{FF2B5EF4-FFF2-40B4-BE49-F238E27FC236}">
                <a16:creationId xmlns:a16="http://schemas.microsoft.com/office/drawing/2014/main" id="{C7F18BA6-D5E8-9B9F-D516-379ABE6BBAF3}"/>
              </a:ext>
            </a:extLst>
          </p:cNvPr>
          <p:cNvPicPr>
            <a:picLocks noChangeAspect="1"/>
          </p:cNvPicPr>
          <p:nvPr/>
        </p:nvPicPr>
        <p:blipFill>
          <a:blip r:embed="rId6"/>
          <a:stretch>
            <a:fillRect/>
          </a:stretch>
        </p:blipFill>
        <p:spPr>
          <a:xfrm>
            <a:off x="4379741" y="1480503"/>
            <a:ext cx="4524408" cy="1609737"/>
          </a:xfrm>
          <a:prstGeom prst="rect">
            <a:avLst/>
          </a:prstGeom>
        </p:spPr>
      </p:pic>
    </p:spTree>
    <p:extLst>
      <p:ext uri="{BB962C8B-B14F-4D97-AF65-F5344CB8AC3E}">
        <p14:creationId xmlns:p14="http://schemas.microsoft.com/office/powerpoint/2010/main" val="2922003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980</Words>
  <Application>Microsoft Office PowerPoint</Application>
  <PresentationFormat>Widescreen</PresentationFormat>
  <Paragraphs>72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Problem statement</vt:lpstr>
      <vt:lpstr>Objective</vt:lpstr>
      <vt:lpstr>DATA CLEANING </vt:lpstr>
      <vt:lpstr>PowerPoint Presentation</vt:lpstr>
      <vt:lpstr>DATA VISUALIZATION </vt:lpstr>
      <vt:lpstr>DATA VISUALIZATION </vt:lpstr>
      <vt:lpstr>ENCODING AND HYPOTHESIS</vt:lpstr>
      <vt:lpstr>MACHINE LEARNING MODELS- REGRESSION </vt:lpstr>
      <vt:lpstr>MACHINE LEARNING MODELS </vt:lpstr>
      <vt:lpstr>MODEL RESULT </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Ranga Bashyam G</dc:creator>
  <cp:lastModifiedBy>Swetha Viswanathan</cp:lastModifiedBy>
  <cp:revision>43</cp:revision>
  <dcterms:created xsi:type="dcterms:W3CDTF">2023-05-19T10:33:18Z</dcterms:created>
  <dcterms:modified xsi:type="dcterms:W3CDTF">2023-05-20T14:18:53Z</dcterms:modified>
</cp:coreProperties>
</file>